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2"/>
  </p:notesMasterIdLst>
  <p:sldIdLst>
    <p:sldId id="256" r:id="rId2"/>
    <p:sldId id="373" r:id="rId3"/>
    <p:sldId id="374" r:id="rId4"/>
    <p:sldId id="288" r:id="rId5"/>
    <p:sldId id="375" r:id="rId6"/>
    <p:sldId id="298" r:id="rId7"/>
    <p:sldId id="299" r:id="rId8"/>
    <p:sldId id="366" r:id="rId9"/>
    <p:sldId id="368" r:id="rId10"/>
    <p:sldId id="309" r:id="rId11"/>
    <p:sldId id="376" r:id="rId12"/>
    <p:sldId id="369" r:id="rId13"/>
    <p:sldId id="370" r:id="rId14"/>
    <p:sldId id="380" r:id="rId15"/>
    <p:sldId id="379" r:id="rId16"/>
    <p:sldId id="382" r:id="rId17"/>
    <p:sldId id="383" r:id="rId18"/>
    <p:sldId id="384" r:id="rId19"/>
    <p:sldId id="372" r:id="rId20"/>
    <p:sldId id="367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6161FF"/>
    <a:srgbClr val="9C1D22"/>
    <a:srgbClr val="E57177"/>
    <a:srgbClr val="00FF99"/>
    <a:srgbClr val="00EA8B"/>
    <a:srgbClr val="E15D63"/>
    <a:srgbClr val="0000A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042" autoAdjust="0"/>
    <p:restoredTop sz="96341"/>
  </p:normalViewPr>
  <p:slideViewPr>
    <p:cSldViewPr snapToGrid="0">
      <p:cViewPr>
        <p:scale>
          <a:sx n="118" d="100"/>
          <a:sy n="118" d="100"/>
        </p:scale>
        <p:origin x="680" y="3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9237E9-FDEE-4749-90DE-2EF19702330E}" type="datetimeFigureOut">
              <a:rPr kumimoji="1" lang="zh-TW" altLang="en-US" smtClean="0"/>
              <a:t>2021/6/19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7C8987-BB04-B046-845B-03D6230A60BE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553873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Y1 </a:t>
            </a:r>
            <a:r>
              <a:rPr kumimoji="1" lang="zh-TW" altLang="en-US" dirty="0"/>
              <a:t>（</a:t>
            </a:r>
            <a:r>
              <a:rPr kumimoji="1" lang="en-US" altLang="zh-TW" dirty="0"/>
              <a:t>&gt; 0</a:t>
            </a:r>
            <a:r>
              <a:rPr kumimoji="1" lang="zh-TW" altLang="en-US" dirty="0"/>
              <a:t>）解法 ： </a:t>
            </a:r>
            <a:endParaRPr kumimoji="1" lang="en-US" altLang="zh-TW" dirty="0"/>
          </a:p>
          <a:p>
            <a:r>
              <a:rPr kumimoji="1" lang="zh-TW" altLang="en-US" dirty="0"/>
              <a:t>把所有人加上一個固定值，不會影響績效排序，但是有可能有彼此的效率變得更接近（</a:t>
            </a:r>
            <a:r>
              <a:rPr kumimoji="1" lang="en-US" altLang="zh-TW" dirty="0"/>
              <a:t>ORA</a:t>
            </a:r>
            <a:r>
              <a:rPr kumimoji="1" lang="zh-TW" altLang="en-US" dirty="0"/>
              <a:t>）</a:t>
            </a:r>
            <a:endParaRPr kumimoji="1" lang="en-US" altLang="zh-TW" dirty="0"/>
          </a:p>
          <a:p>
            <a:endParaRPr kumimoji="1" lang="en-US" altLang="zh-TW" dirty="0"/>
          </a:p>
          <a:p>
            <a:r>
              <a:rPr kumimoji="1" lang="zh-TW" altLang="en-US" dirty="0"/>
              <a:t>法二：</a:t>
            </a:r>
            <a:endParaRPr kumimoji="1" lang="en-US" altLang="zh-TW" dirty="0"/>
          </a:p>
          <a:p>
            <a:r>
              <a:rPr kumimoji="1" lang="zh-TW" altLang="en-US" dirty="0"/>
              <a:t>另外跟老師要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7C8987-BB04-B046-845B-03D6230A60BE}" type="slidenum">
              <a:rPr kumimoji="1" lang="zh-TW" altLang="en-US" smtClean="0"/>
              <a:t>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066067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/>
              <a:t>找 </a:t>
            </a:r>
            <a:r>
              <a:rPr kumimoji="1" lang="en-US" altLang="zh-TW" dirty="0" err="1"/>
              <a:t>vrs</a:t>
            </a:r>
            <a:r>
              <a:rPr kumimoji="1" lang="en-US" altLang="zh-TW" dirty="0"/>
              <a:t> </a:t>
            </a:r>
            <a:r>
              <a:rPr kumimoji="1" lang="zh-TW" altLang="en-US" dirty="0"/>
              <a:t>定義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7C8987-BB04-B046-845B-03D6230A60BE}" type="slidenum">
              <a:rPr kumimoji="1" lang="zh-TW" altLang="en-US" smtClean="0"/>
              <a:t>15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234188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橢圓 6"/>
          <p:cNvSpPr/>
          <p:nvPr/>
        </p:nvSpPr>
        <p:spPr>
          <a:xfrm>
            <a:off x="980386" y="815800"/>
            <a:ext cx="5226400" cy="5226400"/>
          </a:xfrm>
          <a:prstGeom prst="ellipse">
            <a:avLst/>
          </a:prstGeom>
          <a:noFill/>
          <a:ln w="38100">
            <a:solidFill>
              <a:srgbClr val="3634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橢圓 7"/>
          <p:cNvSpPr/>
          <p:nvPr/>
        </p:nvSpPr>
        <p:spPr>
          <a:xfrm>
            <a:off x="5985214" y="815800"/>
            <a:ext cx="5226400" cy="5226400"/>
          </a:xfrm>
          <a:prstGeom prst="ellipse">
            <a:avLst/>
          </a:prstGeom>
          <a:noFill/>
          <a:ln w="38100">
            <a:solidFill>
              <a:srgbClr val="9C1D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2044390" y="524107"/>
            <a:ext cx="8103220" cy="56425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98DDDC74-9F48-4ED1-93BF-E0706B1645B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8940" y="2040413"/>
            <a:ext cx="2652016" cy="791646"/>
          </a:xfrm>
          <a:prstGeom prst="rect">
            <a:avLst/>
          </a:prstGeom>
        </p:spPr>
      </p:pic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/>
          </a:p>
        </p:txBody>
      </p:sp>
      <p:sp>
        <p:nvSpPr>
          <p:cNvPr id="18" name="日期版面配置區 1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710D79-D602-47B9-8045-88D6B77CC9B7}" type="datetime1">
              <a:rPr lang="en-US" altLang="zh-TW" smtClean="0"/>
              <a:t>6/19/21</a:t>
            </a:fld>
            <a:endParaRPr lang="en-US"/>
          </a:p>
        </p:txBody>
      </p:sp>
      <p:sp>
        <p:nvSpPr>
          <p:cNvPr id="19" name="頁尾版面配置區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0" name="投影片編號版面配置區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76204-31A9-4A2C-966B-5871E43C816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8441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線接點 4"/>
          <p:cNvCxnSpPr/>
          <p:nvPr/>
        </p:nvCxnSpPr>
        <p:spPr>
          <a:xfrm>
            <a:off x="434899" y="323385"/>
            <a:ext cx="0" cy="1851104"/>
          </a:xfrm>
          <a:prstGeom prst="line">
            <a:avLst/>
          </a:prstGeom>
          <a:ln w="25400">
            <a:solidFill>
              <a:srgbClr val="3634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接點 5"/>
          <p:cNvCxnSpPr/>
          <p:nvPr/>
        </p:nvCxnSpPr>
        <p:spPr>
          <a:xfrm>
            <a:off x="11769720" y="4895384"/>
            <a:ext cx="0" cy="1851104"/>
          </a:xfrm>
          <a:prstGeom prst="line">
            <a:avLst/>
          </a:prstGeom>
          <a:ln w="38100" cmpd="thickThin">
            <a:solidFill>
              <a:srgbClr val="3634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接點 6"/>
          <p:cNvCxnSpPr/>
          <p:nvPr/>
        </p:nvCxnSpPr>
        <p:spPr>
          <a:xfrm>
            <a:off x="219309" y="486936"/>
            <a:ext cx="4085062" cy="0"/>
          </a:xfrm>
          <a:prstGeom prst="line">
            <a:avLst/>
          </a:prstGeom>
          <a:ln w="31750">
            <a:solidFill>
              <a:srgbClr val="9C1D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44" t="-1824" r="67785" b="1824"/>
          <a:stretch/>
        </p:blipFill>
        <p:spPr>
          <a:xfrm>
            <a:off x="10787284" y="323385"/>
            <a:ext cx="982436" cy="895228"/>
          </a:xfrm>
          <a:prstGeom prst="rect">
            <a:avLst/>
          </a:prstGeom>
        </p:spPr>
      </p:pic>
      <p:cxnSp>
        <p:nvCxnSpPr>
          <p:cNvPr id="9" name="直線接點 8"/>
          <p:cNvCxnSpPr/>
          <p:nvPr/>
        </p:nvCxnSpPr>
        <p:spPr>
          <a:xfrm>
            <a:off x="7813293" y="6556919"/>
            <a:ext cx="4085062" cy="0"/>
          </a:xfrm>
          <a:prstGeom prst="line">
            <a:avLst/>
          </a:prstGeom>
          <a:ln w="19050">
            <a:solidFill>
              <a:srgbClr val="9C1D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接點 9"/>
          <p:cNvCxnSpPr/>
          <p:nvPr/>
        </p:nvCxnSpPr>
        <p:spPr>
          <a:xfrm>
            <a:off x="8051184" y="6478859"/>
            <a:ext cx="3847171" cy="0"/>
          </a:xfrm>
          <a:prstGeom prst="line">
            <a:avLst/>
          </a:prstGeom>
          <a:ln w="12700">
            <a:solidFill>
              <a:srgbClr val="9C1D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日期版面配置區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EB131-E032-413E-BD83-39EB68C33C9B}" type="datetime1">
              <a:rPr lang="en-US" altLang="zh-TW" smtClean="0"/>
              <a:t>6/19/21</a:t>
            </a:fld>
            <a:endParaRPr lang="en-US"/>
          </a:p>
        </p:txBody>
      </p:sp>
      <p:sp>
        <p:nvSpPr>
          <p:cNvPr id="12" name="頁尾版面配置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投影片編號版面配置區 12"/>
          <p:cNvSpPr>
            <a:spLocks noGrp="1"/>
          </p:cNvSpPr>
          <p:nvPr>
            <p:ph type="sldNum" sz="quarter" idx="12"/>
          </p:nvPr>
        </p:nvSpPr>
        <p:spPr>
          <a:xfrm>
            <a:off x="10426534" y="6111102"/>
            <a:ext cx="1343185" cy="367757"/>
          </a:xfrm>
        </p:spPr>
        <p:txBody>
          <a:bodyPr/>
          <a:lstStyle/>
          <a:p>
            <a:fld id="{76176204-31A9-4A2C-966B-5871E43C816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11948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線接點 6"/>
          <p:cNvCxnSpPr>
            <a:cxnSpLocks/>
          </p:cNvCxnSpPr>
          <p:nvPr/>
        </p:nvCxnSpPr>
        <p:spPr>
          <a:xfrm>
            <a:off x="3669790" y="1358802"/>
            <a:ext cx="4852421" cy="0"/>
          </a:xfrm>
          <a:prstGeom prst="line">
            <a:avLst/>
          </a:prstGeom>
          <a:ln w="31750" cmpd="thinThick">
            <a:solidFill>
              <a:srgbClr val="9C1D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44" t="-1824" r="67785" b="1824"/>
          <a:stretch/>
        </p:blipFill>
        <p:spPr>
          <a:xfrm>
            <a:off x="10787284" y="323385"/>
            <a:ext cx="982436" cy="895228"/>
          </a:xfrm>
          <a:prstGeom prst="rect">
            <a:avLst/>
          </a:prstGeom>
        </p:spPr>
      </p:pic>
      <p:cxnSp>
        <p:nvCxnSpPr>
          <p:cNvPr id="9" name="直線接點 8"/>
          <p:cNvCxnSpPr>
            <a:cxnSpLocks/>
          </p:cNvCxnSpPr>
          <p:nvPr/>
        </p:nvCxnSpPr>
        <p:spPr>
          <a:xfrm>
            <a:off x="9962707" y="6727039"/>
            <a:ext cx="1935648" cy="0"/>
          </a:xfrm>
          <a:prstGeom prst="line">
            <a:avLst/>
          </a:prstGeom>
          <a:ln w="19050">
            <a:solidFill>
              <a:srgbClr val="9C1D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接點 9"/>
          <p:cNvCxnSpPr>
            <a:cxnSpLocks/>
          </p:cNvCxnSpPr>
          <p:nvPr/>
        </p:nvCxnSpPr>
        <p:spPr>
          <a:xfrm>
            <a:off x="10271051" y="6648979"/>
            <a:ext cx="1627304" cy="0"/>
          </a:xfrm>
          <a:prstGeom prst="line">
            <a:avLst/>
          </a:prstGeom>
          <a:ln w="12700">
            <a:solidFill>
              <a:srgbClr val="9C1D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日期版面配置區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EB131-E032-413E-BD83-39EB68C33C9B}" type="datetime1">
              <a:rPr lang="en-US" altLang="zh-TW" smtClean="0"/>
              <a:t>6/19/21</a:t>
            </a:fld>
            <a:endParaRPr lang="en-US"/>
          </a:p>
        </p:txBody>
      </p:sp>
      <p:sp>
        <p:nvSpPr>
          <p:cNvPr id="12" name="頁尾版面配置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投影片編號版面配置區 12"/>
          <p:cNvSpPr>
            <a:spLocks noGrp="1"/>
          </p:cNvSpPr>
          <p:nvPr>
            <p:ph type="sldNum" sz="quarter" idx="12"/>
          </p:nvPr>
        </p:nvSpPr>
        <p:spPr>
          <a:xfrm>
            <a:off x="10426534" y="6281222"/>
            <a:ext cx="1343185" cy="367757"/>
          </a:xfrm>
        </p:spPr>
        <p:txBody>
          <a:bodyPr/>
          <a:lstStyle/>
          <a:p>
            <a:fld id="{76176204-31A9-4A2C-966B-5871E43C816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C2198A75-0DF4-4C41-8CD3-8BB01889C138}"/>
              </a:ext>
            </a:extLst>
          </p:cNvPr>
          <p:cNvSpPr txBox="1"/>
          <p:nvPr userDrawn="1"/>
        </p:nvSpPr>
        <p:spPr>
          <a:xfrm>
            <a:off x="5200562" y="685938"/>
            <a:ext cx="17908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3600" b="0" dirty="0">
                <a:effectLst/>
                <a:latin typeface="+mj-lt"/>
              </a:rPr>
              <a:t>Outline</a:t>
            </a:r>
            <a:endParaRPr lang="zh-TW" altLang="en-US" sz="3600" b="0" dirty="0">
              <a:effectLst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358934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fld id="{5C0F920C-8F64-4C18-A4C7-9BDDBCF265BE}" type="datetime1">
              <a:rPr lang="en-US" altLang="zh-TW" smtClean="0"/>
              <a:t>6/19/21</a:t>
            </a:fld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fld id="{76176204-31A9-4A2C-966B-5871E43C816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0381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6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Microsoft JhengHei" panose="020B0604030504040204" pitchFamily="34" charset="-120"/>
          <a:ea typeface="Microsoft JhengHei" panose="020B0604030504040204" pitchFamily="34" charset="-12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Microsoft JhengHei" panose="020B0604030504040204" pitchFamily="34" charset="-120"/>
          <a:ea typeface="Microsoft JhengHei" panose="020B0604030504040204" pitchFamily="34" charset="-12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Microsoft JhengHei" panose="020B0604030504040204" pitchFamily="34" charset="-120"/>
          <a:ea typeface="Microsoft JhengHei" panose="020B0604030504040204" pitchFamily="34" charset="-12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Microsoft JhengHei" panose="020B0604030504040204" pitchFamily="34" charset="-120"/>
          <a:ea typeface="Microsoft JhengHei" panose="020B0604030504040204" pitchFamily="34" charset="-12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icrosoft JhengHei" panose="020B0604030504040204" pitchFamily="34" charset="-120"/>
          <a:ea typeface="Microsoft JhengHei" panose="020B0604030504040204" pitchFamily="34" charset="-12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icrosoft JhengHei" panose="020B0604030504040204" pitchFamily="34" charset="-120"/>
          <a:ea typeface="Microsoft JhengHei" panose="020B0604030504040204" pitchFamily="34" charset="-12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78.png"/><Relationship Id="rId7" Type="http://schemas.openxmlformats.org/officeDocument/2006/relationships/image" Target="../media/image82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10" Type="http://schemas.openxmlformats.org/officeDocument/2006/relationships/image" Target="../media/image83.png"/><Relationship Id="rId4" Type="http://schemas.openxmlformats.org/officeDocument/2006/relationships/image" Target="../media/image79.png"/><Relationship Id="rId9" Type="http://schemas.openxmlformats.org/officeDocument/2006/relationships/image" Target="../media/image61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png"/><Relationship Id="rId7" Type="http://schemas.openxmlformats.org/officeDocument/2006/relationships/image" Target="../media/image86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11" Type="http://schemas.openxmlformats.org/officeDocument/2006/relationships/image" Target="../media/image52.svg"/><Relationship Id="rId5" Type="http://schemas.openxmlformats.org/officeDocument/2006/relationships/image" Target="../media/image85.png"/><Relationship Id="rId10" Type="http://schemas.openxmlformats.org/officeDocument/2006/relationships/image" Target="../media/image51.png"/><Relationship Id="rId4" Type="http://schemas.openxmlformats.org/officeDocument/2006/relationships/image" Target="../media/image84.png"/><Relationship Id="rId9" Type="http://schemas.openxmlformats.org/officeDocument/2006/relationships/image" Target="../media/image5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88.png"/><Relationship Id="rId7" Type="http://schemas.openxmlformats.org/officeDocument/2006/relationships/image" Target="../media/image92.png"/><Relationship Id="rId12" Type="http://schemas.openxmlformats.org/officeDocument/2006/relationships/image" Target="../media/image52.sv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11" Type="http://schemas.openxmlformats.org/officeDocument/2006/relationships/image" Target="../media/image51.png"/><Relationship Id="rId5" Type="http://schemas.openxmlformats.org/officeDocument/2006/relationships/image" Target="../media/image90.png"/><Relationship Id="rId10" Type="http://schemas.openxmlformats.org/officeDocument/2006/relationships/image" Target="../media/image95.png"/><Relationship Id="rId4" Type="http://schemas.openxmlformats.org/officeDocument/2006/relationships/image" Target="../media/image89.png"/><Relationship Id="rId9" Type="http://schemas.openxmlformats.org/officeDocument/2006/relationships/image" Target="../media/image9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97.png"/><Relationship Id="rId7" Type="http://schemas.openxmlformats.org/officeDocument/2006/relationships/image" Target="../media/image101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10" Type="http://schemas.openxmlformats.org/officeDocument/2006/relationships/image" Target="../media/image102.png"/><Relationship Id="rId4" Type="http://schemas.openxmlformats.org/officeDocument/2006/relationships/image" Target="../media/image98.png"/><Relationship Id="rId9" Type="http://schemas.openxmlformats.org/officeDocument/2006/relationships/image" Target="../media/image61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sv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svg"/><Relationship Id="rId4" Type="http://schemas.openxmlformats.org/officeDocument/2006/relationships/image" Target="../media/image6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18" Type="http://schemas.openxmlformats.org/officeDocument/2006/relationships/image" Target="../media/image38.png"/><Relationship Id="rId26" Type="http://schemas.openxmlformats.org/officeDocument/2006/relationships/image" Target="../media/image14.png"/><Relationship Id="rId3" Type="http://schemas.openxmlformats.org/officeDocument/2006/relationships/image" Target="../media/image5.png"/><Relationship Id="rId21" Type="http://schemas.openxmlformats.org/officeDocument/2006/relationships/image" Target="../media/image9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17" Type="http://schemas.openxmlformats.org/officeDocument/2006/relationships/image" Target="../media/image37.png"/><Relationship Id="rId25" Type="http://schemas.openxmlformats.org/officeDocument/2006/relationships/image" Target="../media/image13.png"/><Relationship Id="rId2" Type="http://schemas.openxmlformats.org/officeDocument/2006/relationships/image" Target="../media/image4.png"/><Relationship Id="rId16" Type="http://schemas.openxmlformats.org/officeDocument/2006/relationships/image" Target="../media/image36.png"/><Relationship Id="rId20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24" Type="http://schemas.openxmlformats.org/officeDocument/2006/relationships/image" Target="../media/image12.png"/><Relationship Id="rId15" Type="http://schemas.openxmlformats.org/officeDocument/2006/relationships/image" Target="../media/image35.png"/><Relationship Id="rId23" Type="http://schemas.openxmlformats.org/officeDocument/2006/relationships/image" Target="../media/image11.png"/><Relationship Id="rId28" Type="http://schemas.openxmlformats.org/officeDocument/2006/relationships/image" Target="../media/image16.png"/><Relationship Id="rId10" Type="http://schemas.openxmlformats.org/officeDocument/2006/relationships/image" Target="../media/image30.png"/><Relationship Id="rId19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29.png"/><Relationship Id="rId14" Type="http://schemas.openxmlformats.org/officeDocument/2006/relationships/image" Target="../media/image34.png"/><Relationship Id="rId22" Type="http://schemas.openxmlformats.org/officeDocument/2006/relationships/image" Target="../media/image10.png"/><Relationship Id="rId27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image" Target="../media/image5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17" Type="http://schemas.openxmlformats.org/officeDocument/2006/relationships/image" Target="../media/image42.png"/><Relationship Id="rId2" Type="http://schemas.openxmlformats.org/officeDocument/2006/relationships/image" Target="../media/image4.png"/><Relationship Id="rId16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6.png"/><Relationship Id="rId15" Type="http://schemas.openxmlformats.org/officeDocument/2006/relationships/image" Target="../media/image40.png"/><Relationship Id="rId10" Type="http://schemas.openxmlformats.org/officeDocument/2006/relationships/image" Target="../media/image22.png"/><Relationship Id="rId4" Type="http://schemas.openxmlformats.org/officeDocument/2006/relationships/image" Target="../media/image17.png"/><Relationship Id="rId9" Type="http://schemas.openxmlformats.org/officeDocument/2006/relationships/image" Target="../media/image21.png"/><Relationship Id="rId14" Type="http://schemas.openxmlformats.org/officeDocument/2006/relationships/image" Target="../media/image3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svg"/><Relationship Id="rId4" Type="http://schemas.openxmlformats.org/officeDocument/2006/relationships/image" Target="../media/image4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3.png"/><Relationship Id="rId7" Type="http://schemas.openxmlformats.org/officeDocument/2006/relationships/image" Target="../media/image46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8.png"/><Relationship Id="rId4" Type="http://schemas.openxmlformats.org/officeDocument/2006/relationships/image" Target="../media/image4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11" Type="http://schemas.openxmlformats.org/officeDocument/2006/relationships/image" Target="../media/image59.png"/><Relationship Id="rId5" Type="http://schemas.openxmlformats.org/officeDocument/2006/relationships/image" Target="../media/image53.png"/><Relationship Id="rId10" Type="http://schemas.openxmlformats.org/officeDocument/2006/relationships/image" Target="../media/image58.png"/><Relationship Id="rId4" Type="http://schemas.openxmlformats.org/officeDocument/2006/relationships/image" Target="../media/image52.svg"/><Relationship Id="rId9" Type="http://schemas.openxmlformats.org/officeDocument/2006/relationships/image" Target="../media/image5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69.png"/><Relationship Id="rId18" Type="http://schemas.openxmlformats.org/officeDocument/2006/relationships/image" Target="../media/image74.png"/><Relationship Id="rId3" Type="http://schemas.openxmlformats.org/officeDocument/2006/relationships/image" Target="../media/image52.svg"/><Relationship Id="rId7" Type="http://schemas.openxmlformats.org/officeDocument/2006/relationships/image" Target="../media/image63.png"/><Relationship Id="rId12" Type="http://schemas.openxmlformats.org/officeDocument/2006/relationships/image" Target="../media/image68.png"/><Relationship Id="rId17" Type="http://schemas.openxmlformats.org/officeDocument/2006/relationships/image" Target="../media/image73.png"/><Relationship Id="rId2" Type="http://schemas.openxmlformats.org/officeDocument/2006/relationships/image" Target="../media/image51.png"/><Relationship Id="rId16" Type="http://schemas.openxmlformats.org/officeDocument/2006/relationships/image" Target="../media/image72.png"/><Relationship Id="rId20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11" Type="http://schemas.openxmlformats.org/officeDocument/2006/relationships/image" Target="../media/image67.png"/><Relationship Id="rId5" Type="http://schemas.openxmlformats.org/officeDocument/2006/relationships/image" Target="../media/image61.svg"/><Relationship Id="rId15" Type="http://schemas.openxmlformats.org/officeDocument/2006/relationships/image" Target="../media/image71.png"/><Relationship Id="rId10" Type="http://schemas.openxmlformats.org/officeDocument/2006/relationships/image" Target="../media/image66.png"/><Relationship Id="rId19" Type="http://schemas.openxmlformats.org/officeDocument/2006/relationships/image" Target="../media/image75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Relationship Id="rId14" Type="http://schemas.openxmlformats.org/officeDocument/2006/relationships/image" Target="../media/image7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標題 1">
            <a:extLst>
              <a:ext uri="{FF2B5EF4-FFF2-40B4-BE49-F238E27FC236}">
                <a16:creationId xmlns:a16="http://schemas.microsoft.com/office/drawing/2014/main" id="{E9C3D748-62A2-4402-A0DB-4DBEF47434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9" y="3034146"/>
            <a:ext cx="9144000" cy="1080654"/>
          </a:xfrm>
        </p:spPr>
        <p:txBody>
          <a:bodyPr anchor="ctr">
            <a:noAutofit/>
          </a:bodyPr>
          <a:lstStyle/>
          <a:p>
            <a:r>
              <a:rPr lang="en-US" altLang="zh-TW" sz="2800" dirty="0"/>
              <a:t>Efficiency Measure in Insurance Industry – </a:t>
            </a:r>
          </a:p>
          <a:p>
            <a:r>
              <a:rPr lang="en-US" altLang="zh-TW" sz="2800" dirty="0"/>
              <a:t>A Network DEA Model</a:t>
            </a:r>
            <a:endParaRPr lang="zh-TW" altLang="en-US" sz="2800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047F6200-786E-481C-A087-CF109EB7B000}"/>
              </a:ext>
            </a:extLst>
          </p:cNvPr>
          <p:cNvSpPr txBox="1"/>
          <p:nvPr/>
        </p:nvSpPr>
        <p:spPr>
          <a:xfrm>
            <a:off x="5166898" y="4676707"/>
            <a:ext cx="18582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Advisor: </a:t>
            </a:r>
            <a:r>
              <a:rPr lang="zh-TW" altLang="en-US" dirty="0"/>
              <a:t>李家岩</a:t>
            </a:r>
            <a:endParaRPr lang="en-US" altLang="zh-TW" dirty="0"/>
          </a:p>
          <a:p>
            <a:pPr algn="ctr"/>
            <a:r>
              <a:rPr lang="en-US" altLang="zh-TW" dirty="0"/>
              <a:t>Presenter: </a:t>
            </a:r>
            <a:r>
              <a:rPr lang="zh-TW" altLang="en-US" dirty="0"/>
              <a:t>吳延東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68E11E39-8D44-534E-A983-76E493AFD991}"/>
              </a:ext>
            </a:extLst>
          </p:cNvPr>
          <p:cNvSpPr txBox="1"/>
          <p:nvPr/>
        </p:nvSpPr>
        <p:spPr>
          <a:xfrm>
            <a:off x="4522459" y="4307375"/>
            <a:ext cx="3147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Operation Research Application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94648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4F94894F-5459-4F0D-B300-659C0867F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76204-31A9-4A2C-966B-5871E43C8161}" type="slidenum">
              <a:rPr lang="en-US" smtClean="0"/>
              <a:pPr/>
              <a:t>10</a:t>
            </a:fld>
            <a:endParaRPr lang="en-US" dirty="0"/>
          </a:p>
        </p:txBody>
      </p:sp>
      <p:cxnSp>
        <p:nvCxnSpPr>
          <p:cNvPr id="63" name="直線接點 62">
            <a:extLst>
              <a:ext uri="{FF2B5EF4-FFF2-40B4-BE49-F238E27FC236}">
                <a16:creationId xmlns:a16="http://schemas.microsoft.com/office/drawing/2014/main" id="{2F3E47DA-8B15-0B47-BF24-BB6FED88B958}"/>
              </a:ext>
            </a:extLst>
          </p:cNvPr>
          <p:cNvCxnSpPr>
            <a:cxnSpLocks/>
          </p:cNvCxnSpPr>
          <p:nvPr/>
        </p:nvCxnSpPr>
        <p:spPr>
          <a:xfrm>
            <a:off x="1841293" y="3509011"/>
            <a:ext cx="8772458" cy="0"/>
          </a:xfrm>
          <a:prstGeom prst="line">
            <a:avLst/>
          </a:prstGeom>
          <a:ln w="12700" cmpd="thinThick">
            <a:solidFill>
              <a:srgbClr val="9C1D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A5B8D19B-8792-0E47-8898-84F79A730B64}"/>
                  </a:ext>
                </a:extLst>
              </p:cNvPr>
              <p:cNvSpPr/>
              <p:nvPr/>
            </p:nvSpPr>
            <p:spPr>
              <a:xfrm>
                <a:off x="2675117" y="3388765"/>
                <a:ext cx="6099940" cy="73513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200" i="1" dirty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20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zh-TW" sz="2200" i="1" dirty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altLang="zh-TW" sz="2200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TW" sz="22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TW" sz="2200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altLang="zh-TW" sz="220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200" i="1" dirty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zh-TW" sz="220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200" i="1" dirty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altLang="zh-TW" sz="22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TW" sz="2200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2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TW" sz="2200" i="1" dirty="0" smtClean="0">
                              <a:latin typeface="Cambria Math" panose="02040503050406030204" pitchFamily="18" charset="0"/>
                            </a:rPr>
                            <m:t>*</m:t>
                          </m:r>
                        </m:sup>
                      </m:sSup>
                      <m:sSubSup>
                        <m:sSubSupPr>
                          <m:ctrlPr>
                            <a:rPr lang="en-US" altLang="zh-TW" sz="2200" i="1" dirty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200" i="1" dirty="0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altLang="zh-TW" sz="2200" i="1" dirty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altLang="zh-TW" sz="22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TW" sz="2200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2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zh-TW" sz="2200" i="1" dirty="0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TW" sz="22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200" i="1" dirty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altLang="zh-TW" sz="22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TW" sz="2200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20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zh-TW" sz="2200" i="1" dirty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sSubSup>
                        <m:sSubSupPr>
                          <m:ctrlPr>
                            <a:rPr lang="en-US" altLang="zh-TW" sz="2200" i="1" dirty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200" i="1" dirty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altLang="zh-TW" sz="2200" i="1" dirty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altLang="zh-TW" sz="2200" i="1" dirty="0"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altLang="zh-TW" sz="2200" i="1" dirty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lang="en-US" altLang="zh-TW" sz="2200" i="1" dirty="0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zh-TW" sz="2200" i="1" dirty="0">
                          <a:latin typeface="Cambria Math" panose="02040503050406030204" pitchFamily="18" charset="0"/>
                        </a:rPr>
                        <m:t>/</m:t>
                      </m:r>
                      <m:d>
                        <m:dPr>
                          <m:ctrlPr>
                            <a:rPr lang="en-US" altLang="zh-TW" sz="22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sz="22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200" i="1" dirty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US" altLang="zh-TW" sz="2200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zh-TW" sz="2200" i="1" dirty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en-US" altLang="zh-TW" sz="2200" i="1" dirty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200" i="1" dirty="0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TW" sz="2200" i="1" dirty="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altLang="zh-TW" sz="2200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  <m:r>
                            <a:rPr lang="en-US" altLang="zh-TW" sz="2200" i="1" dirty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zh-TW" sz="22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200" i="1" dirty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US" altLang="zh-TW" sz="220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zh-TW" sz="2200" i="1" dirty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en-US" altLang="zh-TW" sz="2200" i="1" dirty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200" i="1" dirty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TW" sz="2200" i="1" dirty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altLang="zh-TW" sz="220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zh-TW" sz="2200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altLang="zh-TW" sz="2200" i="1" dirty="0"/>
              </a:p>
            </p:txBody>
          </p:sp>
        </mc:Choice>
        <mc:Fallback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A5B8D19B-8792-0E47-8898-84F79A730B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5117" y="3388765"/>
                <a:ext cx="6099940" cy="73513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14F6C67A-EF8E-B140-BF7C-865C81B3F41F}"/>
                  </a:ext>
                </a:extLst>
              </p:cNvPr>
              <p:cNvSpPr/>
              <p:nvPr/>
            </p:nvSpPr>
            <p:spPr>
              <a:xfrm>
                <a:off x="2675117" y="3901985"/>
                <a:ext cx="5061899" cy="73513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200" i="1" dirty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20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zh-TW" sz="2200" i="1" dirty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altLang="zh-TW" sz="2200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TW" sz="22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TW" sz="2200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altLang="zh-TW" sz="220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200" i="1" dirty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zh-TW" sz="220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200" i="1" dirty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altLang="zh-TW" sz="22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TW" sz="2200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200" i="1" dirty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zh-TW" sz="2200" i="1" dirty="0" smtClean="0">
                              <a:latin typeface="Cambria Math" panose="02040503050406030204" pitchFamily="18" charset="0"/>
                            </a:rPr>
                            <m:t>*</m:t>
                          </m:r>
                        </m:sup>
                      </m:sSup>
                      <m:sSubSup>
                        <m:sSubSupPr>
                          <m:ctrlPr>
                            <a:rPr lang="en-US" altLang="zh-TW" sz="2200" i="1" dirty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200" i="1" dirty="0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altLang="zh-TW" sz="2200" i="1" dirty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altLang="zh-TW" sz="2200" i="1" dirty="0">
                              <a:latin typeface="Cambria Math" panose="02040503050406030204" pitchFamily="18" charset="0"/>
                            </a:rPr>
                            <m:t>2,</m:t>
                          </m:r>
                          <m:r>
                            <a:rPr lang="en-US" altLang="zh-TW" sz="2200" i="1" dirty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lang="en-US" altLang="zh-TW" sz="2200" i="1" dirty="0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zh-TW" sz="2200" i="1" dirty="0">
                          <a:latin typeface="Cambria Math" panose="02040503050406030204" pitchFamily="18" charset="0"/>
                        </a:rPr>
                        <m:t>/</m:t>
                      </m:r>
                      <m:d>
                        <m:dPr>
                          <m:ctrlPr>
                            <a:rPr lang="en-US" altLang="zh-TW" sz="22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sz="22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200" i="1" dirty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US" altLang="zh-TW" sz="220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zh-TW" sz="2200" i="1" dirty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en-US" altLang="zh-TW" sz="2200" i="1" dirty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200" i="1" dirty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TW" sz="2200" i="1" dirty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altLang="zh-TW" sz="220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zh-TW" sz="2200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altLang="zh-TW" sz="2200" i="1" dirty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zh-TW" sz="22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200" i="1" dirty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altLang="zh-TW" sz="2200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zh-TW" sz="2200" i="1" dirty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2200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zh-TW" sz="2200" i="1" dirty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en-US" altLang="zh-TW" sz="2200" i="1" dirty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200" i="1" dirty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altLang="zh-TW" sz="2200" i="1" dirty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altLang="zh-TW" sz="2200" i="1" dirty="0">
                                  <a:latin typeface="Cambria Math" panose="02040503050406030204" pitchFamily="18" charset="0"/>
                                </a:rPr>
                                <m:t>1,2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altLang="zh-TW" sz="2200" i="1" dirty="0"/>
              </a:p>
            </p:txBody>
          </p:sp>
        </mc:Choice>
        <mc:Fallback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14F6C67A-EF8E-B140-BF7C-865C81B3F4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5117" y="3901985"/>
                <a:ext cx="5061899" cy="73513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11F70DE0-456F-B249-9E32-922A42E39A83}"/>
                  </a:ext>
                </a:extLst>
              </p:cNvPr>
              <p:cNvSpPr/>
              <p:nvPr/>
            </p:nvSpPr>
            <p:spPr>
              <a:xfrm>
                <a:off x="2675117" y="4397056"/>
                <a:ext cx="5913734" cy="73513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200" i="1" dirty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200" i="1" dirty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zh-TW" sz="2200" i="1" dirty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altLang="zh-TW" sz="2200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TW" sz="2200" i="1" dirty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zh-TW" sz="2200" i="1" dirty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altLang="zh-TW" sz="2200" i="1" dirty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TW" sz="22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sz="22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200" i="1" dirty="0">
                                  <a:latin typeface="Cambria Math" panose="02040503050406030204" pitchFamily="18" charset="0"/>
                                </a:rPr>
                                <m:t>u</m:t>
                              </m:r>
                            </m:e>
                            <m:sup>
                              <m:r>
                                <a:rPr lang="en-US" altLang="zh-TW" sz="2200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zh-TW" sz="2200" i="1" dirty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en-US" altLang="zh-TW" sz="2200" i="1" dirty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200" i="1" dirty="0"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  <m:sub>
                              <m:r>
                                <a:rPr lang="en-US" altLang="zh-TW" sz="2200" i="1" dirty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altLang="zh-TW" sz="2200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  <m:r>
                            <a:rPr lang="en-US" altLang="zh-TW" sz="2200" i="1" dirty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zh-TW" sz="22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200" i="1" dirty="0">
                                  <a:latin typeface="Cambria Math" panose="02040503050406030204" pitchFamily="18" charset="0"/>
                                </a:rPr>
                                <m:t>u</m:t>
                              </m:r>
                            </m:e>
                            <m:sup>
                              <m:r>
                                <a:rPr lang="en-US" altLang="zh-TW" sz="2200" i="1" dirty="0">
                                  <a:latin typeface="Cambria Math" panose="02040503050406030204" pitchFamily="18" charset="0"/>
                                </a:rPr>
                                <m:t>2∗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en-US" altLang="zh-TW" sz="2200" i="1" dirty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200" i="1" dirty="0"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  <m:sub>
                              <m:r>
                                <a:rPr lang="en-US" altLang="zh-TW" sz="2200" i="1" dirty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altLang="zh-TW" sz="2200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  <m:r>
                        <a:rPr lang="en-US" altLang="zh-TW" sz="2200" i="1" dirty="0">
                          <a:latin typeface="Cambria Math" panose="02040503050406030204" pitchFamily="18" charset="0"/>
                        </a:rPr>
                        <m:t>/(</m:t>
                      </m:r>
                      <m:sSup>
                        <m:sSupPr>
                          <m:ctrlPr>
                            <a:rPr lang="en-US" altLang="zh-TW" sz="220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200" i="1" dirty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altLang="zh-TW" sz="22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TW" sz="2200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200" i="1" dirty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zh-TW" sz="2200" i="1" dirty="0" smtClean="0">
                              <a:latin typeface="Cambria Math" panose="02040503050406030204" pitchFamily="18" charset="0"/>
                            </a:rPr>
                            <m:t>*</m:t>
                          </m:r>
                        </m:sup>
                      </m:sSup>
                      <m:sSubSup>
                        <m:sSubSupPr>
                          <m:ctrlPr>
                            <a:rPr lang="en-US" altLang="zh-TW" sz="2200" i="1" dirty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200" i="1" dirty="0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altLang="zh-TW" sz="2200" i="1" dirty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altLang="zh-TW" sz="2200" i="1" dirty="0">
                              <a:latin typeface="Cambria Math" panose="02040503050406030204" pitchFamily="18" charset="0"/>
                            </a:rPr>
                            <m:t>2,</m:t>
                          </m:r>
                          <m:r>
                            <a:rPr lang="en-US" altLang="zh-TW" sz="2200" i="1" dirty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lang="en-US" altLang="zh-TW" sz="2200" i="1" dirty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TW" sz="22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200" i="1" dirty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altLang="zh-TW" sz="2200" i="1" dirty="0"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altLang="zh-TW" sz="2200" i="1" dirty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zh-TW" sz="2200" i="1" dirty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sSubSup>
                        <m:sSubSupPr>
                          <m:ctrlPr>
                            <a:rPr lang="en-US" altLang="zh-TW" sz="2200" i="1" dirty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200" i="1" dirty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altLang="zh-TW" sz="2200" i="1" dirty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altLang="zh-TW" sz="2200" i="1" dirty="0">
                              <a:latin typeface="Cambria Math" panose="02040503050406030204" pitchFamily="18" charset="0"/>
                            </a:rPr>
                            <m:t>1,3</m:t>
                          </m:r>
                        </m:sup>
                      </m:sSubSup>
                      <m:r>
                        <a:rPr lang="en-US" altLang="zh-TW" sz="220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TW" sz="2200" i="1" dirty="0"/>
              </a:p>
            </p:txBody>
          </p:sp>
        </mc:Choice>
        <mc:Fallback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11F70DE0-456F-B249-9E32-922A42E39A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5117" y="4397056"/>
                <a:ext cx="5913734" cy="73513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F43C400F-BF4B-0548-B9B2-67D7E2A0F1FC}"/>
                  </a:ext>
                </a:extLst>
              </p:cNvPr>
              <p:cNvSpPr/>
              <p:nvPr/>
            </p:nvSpPr>
            <p:spPr>
              <a:xfrm>
                <a:off x="2683881" y="6311302"/>
                <a:ext cx="1534651" cy="5208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200" i="1" dirty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200" i="1" dirty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zh-TW" sz="2200" i="1" dirty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altLang="zh-TW" sz="2200" i="1" dirty="0">
                              <a:latin typeface="Cambria Math" panose="02040503050406030204" pitchFamily="18" charset="0"/>
                            </a:rPr>
                            <m:t>III</m:t>
                          </m:r>
                        </m:sup>
                      </m:sSubSup>
                      <m:r>
                        <a:rPr lang="en-US" altLang="zh-TW" sz="2200" i="1" dirty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TW" sz="2200" i="1" dirty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200" i="1" dirty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zh-TW" sz="2200" i="1" dirty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altLang="zh-TW" sz="2200" i="1" dirty="0"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zh-TW" altLang="en-US" sz="2200" dirty="0"/>
              </a:p>
            </p:txBody>
          </p:sp>
        </mc:Choice>
        <mc:Fallback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F43C400F-BF4B-0548-B9B2-67D7E2A0F1F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3881" y="6311302"/>
                <a:ext cx="1534651" cy="520848"/>
              </a:xfrm>
              <a:prstGeom prst="rect">
                <a:avLst/>
              </a:prstGeom>
              <a:blipFill>
                <a:blip r:embed="rId5"/>
                <a:stretch>
                  <a:fillRect b="-232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C178F26A-D065-7349-BED3-6FE2A5B21CA3}"/>
                  </a:ext>
                </a:extLst>
              </p:cNvPr>
              <p:cNvSpPr/>
              <p:nvPr/>
            </p:nvSpPr>
            <p:spPr>
              <a:xfrm>
                <a:off x="2675117" y="5323494"/>
                <a:ext cx="8289064" cy="48692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200" i="1" dirty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200" i="1" dirty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zh-TW" sz="2200" i="1" dirty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altLang="zh-TW" sz="2200" i="1" dirty="0">
                              <a:latin typeface="Cambria Math" panose="02040503050406030204" pitchFamily="18" charset="0"/>
                            </a:rPr>
                            <m:t>I</m:t>
                          </m:r>
                        </m:sup>
                      </m:sSubSup>
                      <m:r>
                        <a:rPr lang="en-US" altLang="zh-TW" sz="2200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200" i="1" dirty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zh-TW" sz="22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200" i="1" dirty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altLang="zh-TW" sz="22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TW" sz="2200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2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TW" sz="2200" i="1" dirty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sSubSup>
                        <m:sSubSupPr>
                          <m:ctrlPr>
                            <a:rPr lang="en-US" altLang="zh-TW" sz="2200" i="1" dirty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200" i="1" dirty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altLang="zh-TW" sz="2200" i="1" dirty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altLang="zh-TW" sz="2200" i="1" dirty="0">
                              <a:latin typeface="Cambria Math" panose="02040503050406030204" pitchFamily="18" charset="0"/>
                            </a:rPr>
                            <m:t>1,2</m:t>
                          </m:r>
                        </m:sup>
                      </m:sSubSup>
                      <m:r>
                        <a:rPr lang="en-US" altLang="zh-TW" sz="2200" i="1" dirty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TW" sz="22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200" i="1" dirty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altLang="zh-TW" sz="2200" i="1" dirty="0"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altLang="zh-TW" sz="2200" i="1" dirty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zh-TW" sz="2200" i="1" dirty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sSubSup>
                        <m:sSubSupPr>
                          <m:ctrlPr>
                            <a:rPr lang="en-US" altLang="zh-TW" sz="2200" i="1" dirty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200" i="1" dirty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altLang="zh-TW" sz="2200" i="1" dirty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altLang="zh-TW" sz="2200" i="1" dirty="0">
                              <a:latin typeface="Cambria Math" panose="02040503050406030204" pitchFamily="18" charset="0"/>
                            </a:rPr>
                            <m:t>1,3</m:t>
                          </m:r>
                        </m:sup>
                      </m:sSubSup>
                      <m:r>
                        <a:rPr lang="en-US" altLang="zh-TW" sz="2200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TW" sz="2200" i="1" dirty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200" i="1" dirty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altLang="zh-TW" sz="2200" i="1" dirty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TW" sz="2200" i="1" dirty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sSubSup>
                        <m:sSubSupPr>
                          <m:ctrlPr>
                            <a:rPr lang="en-US" altLang="zh-TW" sz="2200" i="1" dirty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200" i="1" dirty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TW" sz="2200" i="1" dirty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altLang="zh-TW" sz="2200" i="1" dirty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TW" sz="2200" i="1" dirty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zh-TW" sz="2200" i="1" dirty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zh-TW" sz="2200" i="1" dirty="0">
                          <a:latin typeface="Cambria Math" panose="02040503050406030204" pitchFamily="18" charset="0"/>
                        </a:rPr>
                        <m:t>/</m:t>
                      </m:r>
                      <m:d>
                        <m:dPr>
                          <m:ctrlPr>
                            <a:rPr lang="en-US" altLang="zh-TW" sz="22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sz="22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200" i="1" dirty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US" altLang="zh-TW" sz="2200" i="1" dirty="0">
                                  <a:latin typeface="Cambria Math" panose="02040503050406030204" pitchFamily="18" charset="0"/>
                                </a:rPr>
                                <m:t>1∗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en-US" altLang="zh-TW" sz="2200" i="1" dirty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200" i="1" dirty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TW" sz="2200" i="1" dirty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altLang="zh-TW" sz="2200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  <m:r>
                            <a:rPr lang="en-US" altLang="zh-TW" sz="2200" i="1" dirty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zh-TW" sz="22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200" i="1" dirty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US" altLang="zh-TW" sz="2200" i="1" dirty="0">
                                  <a:latin typeface="Cambria Math" panose="02040503050406030204" pitchFamily="18" charset="0"/>
                                </a:rPr>
                                <m:t>2∗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en-US" altLang="zh-TW" sz="2200" i="1" dirty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200" i="1" dirty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TW" sz="2200" i="1" dirty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altLang="zh-TW" sz="2200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zh-TW" sz="2200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  <m:r>
                            <a:rPr lang="en-US" altLang="zh-TW" sz="2200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zh-TW" sz="2200" i="1" dirty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200" i="1" dirty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US" altLang="zh-TW" sz="2200" i="1" dirty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2∗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en-US" altLang="zh-TW" sz="2200" i="1" dirty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200" i="1" dirty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TW" sz="2200" i="1" dirty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altLang="zh-TW" sz="2200" i="1" dirty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zh-TW" sz="2200" i="1" dirty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zh-TW" altLang="en-US" sz="2200" dirty="0"/>
              </a:p>
            </p:txBody>
          </p:sp>
        </mc:Choice>
        <mc:Fallback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C178F26A-D065-7349-BED3-6FE2A5B21C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5117" y="5323494"/>
                <a:ext cx="8289064" cy="486928"/>
              </a:xfrm>
              <a:prstGeom prst="rect">
                <a:avLst/>
              </a:prstGeom>
              <a:blipFill>
                <a:blip r:embed="rId6"/>
                <a:stretch>
                  <a:fillRect b="-1282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2E414636-69C3-944F-9F04-4B320BC04CAA}"/>
                  </a:ext>
                </a:extLst>
              </p:cNvPr>
              <p:cNvSpPr/>
              <p:nvPr/>
            </p:nvSpPr>
            <p:spPr>
              <a:xfrm>
                <a:off x="2675117" y="5817398"/>
                <a:ext cx="7751417" cy="48692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200" i="1" dirty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200" i="1" dirty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zh-TW" sz="2200" i="1" dirty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altLang="zh-TW" sz="2200" i="1" dirty="0"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m:rPr>
                              <m:sty m:val="p"/>
                            </m:rPr>
                            <a:rPr lang="en-US" altLang="zh-TW" sz="2200" i="1" dirty="0">
                              <a:latin typeface="Cambria Math" panose="02040503050406030204" pitchFamily="18" charset="0"/>
                            </a:rPr>
                            <m:t>I</m:t>
                          </m:r>
                        </m:sup>
                      </m:sSubSup>
                      <m:r>
                        <a:rPr lang="en-US" altLang="zh-TW" sz="2200" i="1" dirty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TW" sz="22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sz="22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200" i="1" dirty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altLang="zh-TW" sz="2200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zh-TW" sz="2200" i="1" dirty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2200" i="1" dirty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altLang="zh-TW" sz="2200" i="1" dirty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en-US" altLang="zh-TW" sz="2200" i="1" dirty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200" i="1" dirty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altLang="zh-TW" sz="2200" i="1" dirty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altLang="zh-TW" sz="2200" i="1" dirty="0">
                                  <a:latin typeface="Cambria Math" panose="02040503050406030204" pitchFamily="18" charset="0"/>
                                </a:rPr>
                                <m:t>2,3</m:t>
                              </m:r>
                            </m:sup>
                          </m:sSubSup>
                          <m:r>
                            <a:rPr lang="en-US" altLang="zh-TW" sz="2200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zh-TW" sz="2200" i="1" dirty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200" i="1" dirty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altLang="zh-TW" sz="2200" i="1" dirty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lang="en-US" altLang="zh-TW" sz="2200" i="1" dirty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altLang="zh-TW" sz="2200" i="1" dirty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en-US" altLang="zh-TW" sz="2200" i="1" dirty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200" i="1" dirty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altLang="zh-TW" sz="2200" i="1" dirty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altLang="zh-TW" sz="2200" i="1" dirty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1,3</m:t>
                              </m:r>
                            </m:sup>
                          </m:sSubSup>
                        </m:e>
                      </m:d>
                      <m:r>
                        <a:rPr lang="en-US" altLang="zh-TW" sz="2200" i="1" dirty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altLang="zh-TW" sz="2200" i="1" dirty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zh-TW" sz="22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200" i="1" dirty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altLang="zh-TW" sz="22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TW" sz="2200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2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TW" sz="2200" i="1" dirty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sSubSup>
                        <m:sSubSupPr>
                          <m:ctrlPr>
                            <a:rPr lang="en-US" altLang="zh-TW" sz="2200" i="1" dirty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200" i="1" dirty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altLang="zh-TW" sz="2200" i="1" dirty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altLang="zh-TW" sz="2200" i="1" dirty="0">
                              <a:latin typeface="Cambria Math" panose="02040503050406030204" pitchFamily="18" charset="0"/>
                            </a:rPr>
                            <m:t>1,2</m:t>
                          </m:r>
                        </m:sup>
                      </m:sSubSup>
                      <m:r>
                        <a:rPr lang="en-US" altLang="zh-TW" sz="2200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TW" sz="2200" i="1" dirty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200" i="1" dirty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altLang="zh-TW" sz="2200" i="1" dirty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altLang="zh-TW" sz="2200" i="1" dirty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zh-TW" sz="2200" i="1" dirty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sSubSup>
                        <m:sSubSupPr>
                          <m:ctrlPr>
                            <a:rPr lang="en-US" altLang="zh-TW" sz="2200" i="1" dirty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200" i="1" dirty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altLang="zh-TW" sz="2200" i="1" dirty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altLang="zh-TW" sz="2200" i="1" dirty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1,3</m:t>
                          </m:r>
                        </m:sup>
                      </m:sSubSup>
                      <m:r>
                        <a:rPr lang="en-US" altLang="zh-TW" sz="2200" i="1" dirty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TW" sz="22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200" i="1" dirty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altLang="zh-TW" sz="22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TW" sz="2200" i="1" dirty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sSubSup>
                        <m:sSubSupPr>
                          <m:ctrlPr>
                            <a:rPr lang="en-US" altLang="zh-TW" sz="2200" i="1" dirty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200" i="1" dirty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TW" sz="2200" i="1" dirty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altLang="zh-TW" sz="22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TW" sz="22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zh-TW" sz="2200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sz="2200" dirty="0"/>
              </a:p>
            </p:txBody>
          </p:sp>
        </mc:Choice>
        <mc:Fallback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2E414636-69C3-944F-9F04-4B320BC04C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5117" y="5817398"/>
                <a:ext cx="7751417" cy="486928"/>
              </a:xfrm>
              <a:prstGeom prst="rect">
                <a:avLst/>
              </a:prstGeom>
              <a:blipFill>
                <a:blip r:embed="rId7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矩形 23">
            <a:extLst>
              <a:ext uri="{FF2B5EF4-FFF2-40B4-BE49-F238E27FC236}">
                <a16:creationId xmlns:a16="http://schemas.microsoft.com/office/drawing/2014/main" id="{C99D1283-AF53-7646-8DE8-B7CB0560B464}"/>
              </a:ext>
            </a:extLst>
          </p:cNvPr>
          <p:cNvSpPr/>
          <p:nvPr/>
        </p:nvSpPr>
        <p:spPr>
          <a:xfrm>
            <a:off x="537041" y="875207"/>
            <a:ext cx="6182398" cy="523220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kumimoji="1" lang="en" altLang="zh-TW" sz="2800" dirty="0">
                <a:latin typeface="+mn-ea"/>
              </a:rPr>
              <a:t>Methodology - </a:t>
            </a:r>
            <a:r>
              <a:rPr kumimoji="1" lang="en-US" altLang="zh-TW" sz="2800" dirty="0">
                <a:latin typeface="+mn-ea"/>
              </a:rPr>
              <a:t>network DEA model</a:t>
            </a:r>
          </a:p>
        </p:txBody>
      </p:sp>
      <p:sp>
        <p:nvSpPr>
          <p:cNvPr id="25" name="副標題 1">
            <a:extLst>
              <a:ext uri="{FF2B5EF4-FFF2-40B4-BE49-F238E27FC236}">
                <a16:creationId xmlns:a16="http://schemas.microsoft.com/office/drawing/2014/main" id="{B49EE9DC-3CE8-FE4F-8715-9EA7899D78EA}"/>
              </a:ext>
            </a:extLst>
          </p:cNvPr>
          <p:cNvSpPr txBox="1">
            <a:spLocks/>
          </p:cNvSpPr>
          <p:nvPr/>
        </p:nvSpPr>
        <p:spPr>
          <a:xfrm>
            <a:off x="537041" y="548624"/>
            <a:ext cx="4876623" cy="326583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zh-TW" sz="1200" dirty="0"/>
              <a:t>Efficiency Measure in Insurance Industry – A Network DEA Model</a:t>
            </a:r>
            <a:endParaRPr lang="zh-TW" altLang="en-US" sz="1200" dirty="0"/>
          </a:p>
        </p:txBody>
      </p:sp>
      <p:pic>
        <p:nvPicPr>
          <p:cNvPr id="26" name="圖形 25">
            <a:extLst>
              <a:ext uri="{FF2B5EF4-FFF2-40B4-BE49-F238E27FC236}">
                <a16:creationId xmlns:a16="http://schemas.microsoft.com/office/drawing/2014/main" id="{79103FE8-B7BE-6A47-A598-6A62E070B55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895284" y="1336687"/>
            <a:ext cx="6514110" cy="2040506"/>
          </a:xfrm>
          <a:prstGeom prst="rect">
            <a:avLst/>
          </a:prstGeom>
        </p:spPr>
      </p:pic>
      <p:sp>
        <p:nvSpPr>
          <p:cNvPr id="27" name="文字方塊 26">
            <a:extLst>
              <a:ext uri="{FF2B5EF4-FFF2-40B4-BE49-F238E27FC236}">
                <a16:creationId xmlns:a16="http://schemas.microsoft.com/office/drawing/2014/main" id="{CD3C7B77-68FA-E742-8F10-C0F417479D51}"/>
              </a:ext>
            </a:extLst>
          </p:cNvPr>
          <p:cNvSpPr txBox="1"/>
          <p:nvPr/>
        </p:nvSpPr>
        <p:spPr>
          <a:xfrm>
            <a:off x="6638285" y="1000101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CRS</a:t>
            </a:r>
            <a:endParaRPr kumimoji="1"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36809541-ECC3-6841-8411-8F288FE78C8C}"/>
              </a:ext>
            </a:extLst>
          </p:cNvPr>
          <p:cNvSpPr txBox="1"/>
          <p:nvPr/>
        </p:nvSpPr>
        <p:spPr>
          <a:xfrm>
            <a:off x="7144673" y="5037872"/>
            <a:ext cx="2888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solidFill>
                  <a:schemeClr val="accent2"/>
                </a:solidFill>
              </a:rPr>
              <a:t>Redundant in LP formulation</a:t>
            </a:r>
            <a:endParaRPr kumimoji="1" lang="zh-TW" altLang="en-US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B10E69E1-9923-0841-B20B-8509438957A0}"/>
                  </a:ext>
                </a:extLst>
              </p:cNvPr>
              <p:cNvSpPr/>
              <p:nvPr/>
            </p:nvSpPr>
            <p:spPr>
              <a:xfrm>
                <a:off x="4666270" y="6349453"/>
                <a:ext cx="2282356" cy="4445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20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200" i="1" dirty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zh-TW" sz="2200" i="1" dirty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zh-TW" sz="2200" i="1" dirty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TW" sz="2200" i="1" dirty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200" i="1" dirty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zh-TW" sz="2200" i="1" dirty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altLang="zh-TW" sz="2200" i="1" dirty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sup>
                      </m:sSubSup>
                      <m:r>
                        <a:rPr lang="en-US" altLang="zh-TW" sz="2200" i="1" dirty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*</m:t>
                      </m:r>
                      <m:sSubSup>
                        <m:sSubSupPr>
                          <m:ctrlPr>
                            <a:rPr lang="en-US" altLang="zh-TW" sz="2200" i="1" dirty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200" i="1" dirty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zh-TW" sz="2200" i="1" dirty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altLang="zh-TW" sz="2200" i="1" dirty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altLang="zh-TW" sz="2200" i="1" dirty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sup>
                      </m:sSubSup>
                      <m:r>
                        <a:rPr lang="en-US" altLang="zh-TW" sz="2200" i="1" dirty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*</m:t>
                      </m:r>
                      <m:sSubSup>
                        <m:sSubSupPr>
                          <m:ctrlPr>
                            <a:rPr lang="en-US" altLang="zh-TW" sz="2200" i="1" dirty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200" i="1" dirty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zh-TW" sz="2200" i="1" dirty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altLang="zh-TW" sz="2200" i="1" dirty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altLang="zh-TW" sz="2200" i="1" dirty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altLang="zh-TW" sz="2200" i="1" dirty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sup>
                      </m:sSubSup>
                    </m:oMath>
                  </m:oMathPara>
                </a14:m>
                <a:endParaRPr lang="zh-TW" altLang="en-US" sz="2200" i="1" dirty="0">
                  <a:solidFill>
                    <a:schemeClr val="accent1"/>
                  </a:solidFill>
                </a:endParaRPr>
              </a:p>
            </p:txBody>
          </p:sp>
        </mc:Choice>
        <mc:Fallback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B10E69E1-9923-0841-B20B-8509438957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6270" y="6349453"/>
                <a:ext cx="2282356" cy="444545"/>
              </a:xfrm>
              <a:prstGeom prst="rect">
                <a:avLst/>
              </a:prstGeom>
              <a:blipFill>
                <a:blip r:embed="rId10"/>
                <a:stretch>
                  <a:fillRect b="-277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0689861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4F94894F-5459-4F0D-B300-659C0867F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76204-31A9-4A2C-966B-5871E43C8161}" type="slidenum">
              <a:rPr lang="en-US" smtClean="0"/>
              <a:pPr/>
              <a:t>11</a:t>
            </a:fld>
            <a:endParaRPr lang="en-US" dirty="0"/>
          </a:p>
        </p:txBody>
      </p:sp>
      <p:cxnSp>
        <p:nvCxnSpPr>
          <p:cNvPr id="63" name="直線接點 62">
            <a:extLst>
              <a:ext uri="{FF2B5EF4-FFF2-40B4-BE49-F238E27FC236}">
                <a16:creationId xmlns:a16="http://schemas.microsoft.com/office/drawing/2014/main" id="{2F3E47DA-8B15-0B47-BF24-BB6FED88B958}"/>
              </a:ext>
            </a:extLst>
          </p:cNvPr>
          <p:cNvCxnSpPr>
            <a:cxnSpLocks/>
          </p:cNvCxnSpPr>
          <p:nvPr/>
        </p:nvCxnSpPr>
        <p:spPr>
          <a:xfrm>
            <a:off x="1828202" y="3788536"/>
            <a:ext cx="8772458" cy="0"/>
          </a:xfrm>
          <a:prstGeom prst="line">
            <a:avLst/>
          </a:prstGeom>
          <a:ln w="12700" cmpd="thinThick">
            <a:solidFill>
              <a:srgbClr val="9C1D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2B099F7D-0683-824C-9880-B7BFBAE863CF}"/>
              </a:ext>
            </a:extLst>
          </p:cNvPr>
          <p:cNvGrpSpPr/>
          <p:nvPr/>
        </p:nvGrpSpPr>
        <p:grpSpPr>
          <a:xfrm>
            <a:off x="2679854" y="3809318"/>
            <a:ext cx="9948213" cy="3100637"/>
            <a:chOff x="2070626" y="3471341"/>
            <a:chExt cx="9948213" cy="3100637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5" name="矩形 54">
                  <a:extLst>
                    <a:ext uri="{FF2B5EF4-FFF2-40B4-BE49-F238E27FC236}">
                      <a16:creationId xmlns:a16="http://schemas.microsoft.com/office/drawing/2014/main" id="{2D5D77C9-212A-3449-B0CD-EA8C07559A27}"/>
                    </a:ext>
                  </a:extLst>
                </p:cNvPr>
                <p:cNvSpPr/>
                <p:nvPr/>
              </p:nvSpPr>
              <p:spPr>
                <a:xfrm>
                  <a:off x="2070626" y="3483954"/>
                  <a:ext cx="1111202" cy="87004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TW" sz="2200" i="1" dirty="0" smtClean="0">
                            <a:latin typeface="Cambria Math" panose="02040503050406030204" pitchFamily="18" charset="0"/>
                          </a:rPr>
                          <m:t>M</m:t>
                        </m:r>
                        <m:r>
                          <m:rPr>
                            <m:sty m:val="p"/>
                          </m:rPr>
                          <a:rPr lang="en-US" altLang="zh-TW" sz="2200" i="1" dirty="0">
                            <a:latin typeface="Cambria Math" panose="02040503050406030204" pitchFamily="18" charset="0"/>
                          </a:rPr>
                          <m:t>ax</m:t>
                        </m:r>
                        <m:r>
                          <a:rPr lang="en-US" altLang="zh-TW" sz="2200" i="1" dirty="0">
                            <a:latin typeface="Cambria Math" panose="02040503050406030204" pitchFamily="18" charset="0"/>
                          </a:rPr>
                          <m:t>      </m:t>
                        </m:r>
                      </m:oMath>
                    </m:oMathPara>
                  </a14:m>
                  <a:endParaRPr lang="en-US" altLang="zh-TW" sz="2200" baseline="-25000" dirty="0"/>
                </a:p>
                <a:p>
                  <a:pPr>
                    <a:lnSpc>
                      <a:spcPct val="150000"/>
                    </a:lnSpc>
                  </a:pPr>
                  <a:r>
                    <a:rPr lang="en-US" altLang="zh-TW" sz="2200" dirty="0"/>
                    <a:t>  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200" i="1" dirty="0"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lang="en-US" altLang="zh-TW" sz="2200" i="1" dirty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m:rPr>
                          <m:sty m:val="p"/>
                        </m:rPr>
                        <a:rPr lang="en-US" altLang="zh-TW" sz="2200" i="1" dirty="0" smtClean="0"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en-US" altLang="zh-TW" sz="2200" i="1" dirty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TW" sz="220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sz="2200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sz="220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sz="2200" i="1" dirty="0"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zh-TW" altLang="en-US" sz="2200" dirty="0"/>
                    <a:t> </a:t>
                  </a:r>
                </a:p>
              </p:txBody>
            </p:sp>
          </mc:Choice>
          <mc:Fallback>
            <p:sp>
              <p:nvSpPr>
                <p:cNvPr id="55" name="矩形 54">
                  <a:extLst>
                    <a:ext uri="{FF2B5EF4-FFF2-40B4-BE49-F238E27FC236}">
                      <a16:creationId xmlns:a16="http://schemas.microsoft.com/office/drawing/2014/main" id="{2D5D77C9-212A-3449-B0CD-EA8C07559A2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70626" y="3483954"/>
                  <a:ext cx="1111202" cy="870046"/>
                </a:xfrm>
                <a:prstGeom prst="rect">
                  <a:avLst/>
                </a:prstGeom>
                <a:blipFill>
                  <a:blip r:embed="rId2"/>
                  <a:stretch>
                    <a:fillRect l="-1136" b="-857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" name="矩形 4">
                  <a:extLst>
                    <a:ext uri="{FF2B5EF4-FFF2-40B4-BE49-F238E27FC236}">
                      <a16:creationId xmlns:a16="http://schemas.microsoft.com/office/drawing/2014/main" id="{0E49C144-0FCD-4544-AD07-109F3C023D20}"/>
                    </a:ext>
                  </a:extLst>
                </p:cNvPr>
                <p:cNvSpPr/>
                <p:nvPr/>
              </p:nvSpPr>
              <p:spPr>
                <a:xfrm>
                  <a:off x="2963869" y="3817908"/>
                  <a:ext cx="2276072" cy="62036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200" i="1" dirty="0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altLang="zh-TW" sz="2200" i="1" baseline="30000" dirty="0">
                            <a:latin typeface="Cambria Math" panose="02040503050406030204" pitchFamily="18" charset="0"/>
                          </a:rPr>
                          <m:t>1</m:t>
                        </m:r>
                        <m:sSubSup>
                          <m:sSubSupPr>
                            <m:ctrlPr>
                              <a:rPr lang="en-US" altLang="zh-TW" sz="2200" i="1" dirty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sz="2200" i="1" dirty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TW" sz="2200" i="1" dirty="0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US" altLang="zh-TW" sz="22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  <m:r>
                          <a:rPr lang="en-US" altLang="zh-TW" sz="2200" i="1" dirty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TW" sz="2200" i="1" dirty="0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altLang="zh-TW" sz="2200" i="1" baseline="30000" dirty="0">
                            <a:latin typeface="Cambria Math" panose="02040503050406030204" pitchFamily="18" charset="0"/>
                          </a:rPr>
                          <m:t>2</m:t>
                        </m:r>
                        <m:sSubSup>
                          <m:sSubSupPr>
                            <m:ctrlPr>
                              <a:rPr lang="en-US" altLang="zh-TW" sz="2200" i="1" dirty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sz="2200" i="1" dirty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TW" sz="2200" i="1" dirty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US" altLang="zh-TW" sz="220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altLang="zh-TW" sz="2200" i="1" dirty="0">
                            <a:latin typeface="Cambria Math" panose="02040503050406030204" pitchFamily="18" charset="0"/>
                          </a:rPr>
                          <m:t>=1</m:t>
                        </m:r>
                      </m:oMath>
                    </m:oMathPara>
                  </a14:m>
                  <a:endParaRPr lang="en-US" altLang="zh-TW" sz="2200" i="1" dirty="0"/>
                </a:p>
              </p:txBody>
            </p:sp>
          </mc:Choice>
          <mc:Fallback>
            <p:sp>
              <p:nvSpPr>
                <p:cNvPr id="5" name="矩形 4">
                  <a:extLst>
                    <a:ext uri="{FF2B5EF4-FFF2-40B4-BE49-F238E27FC236}">
                      <a16:creationId xmlns:a16="http://schemas.microsoft.com/office/drawing/2014/main" id="{0E49C144-0FCD-4544-AD07-109F3C023D2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63869" y="3817908"/>
                  <a:ext cx="2276072" cy="620363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" name="矩形 6">
                  <a:extLst>
                    <a:ext uri="{FF2B5EF4-FFF2-40B4-BE49-F238E27FC236}">
                      <a16:creationId xmlns:a16="http://schemas.microsoft.com/office/drawing/2014/main" id="{6DE49F81-5A65-B644-9817-E0EE9BC3AFA8}"/>
                    </a:ext>
                  </a:extLst>
                </p:cNvPr>
                <p:cNvSpPr/>
                <p:nvPr/>
              </p:nvSpPr>
              <p:spPr>
                <a:xfrm>
                  <a:off x="2748801" y="4242906"/>
                  <a:ext cx="9270038" cy="73385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TW" sz="2200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TW" sz="2200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sz="2200" i="1" dirty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p>
                                <m:r>
                                  <a:rPr lang="en-US" altLang="zh-TW" sz="2200" i="1" dirty="0">
                                    <a:latin typeface="Cambria Math" panose="02040503050406030204" pitchFamily="18" charset="0"/>
                                  </a:rPr>
                                  <m:t>1,3</m:t>
                                </m:r>
                              </m:sup>
                            </m:sSup>
                            <m:sSubSup>
                              <m:sSubSupPr>
                                <m:ctrlPr>
                                  <a:rPr lang="en-US" altLang="zh-TW" sz="2200" i="1" dirty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TW" sz="2200" i="1" dirty="0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n-US" altLang="zh-TW" sz="2200" i="1" dirty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lang="en-US" altLang="zh-TW" sz="2200" i="1" dirty="0">
                                    <a:latin typeface="Cambria Math" panose="02040503050406030204" pitchFamily="18" charset="0"/>
                                  </a:rPr>
                                  <m:t>1,3</m:t>
                                </m:r>
                              </m:sup>
                            </m:sSubSup>
                            <m:r>
                              <a:rPr lang="en-US" altLang="zh-TW" sz="2200" i="1" dirty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altLang="zh-TW" sz="2200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sz="2200" i="1" dirty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p>
                                <m:r>
                                  <a:rPr lang="en-US" altLang="zh-TW" sz="2200" i="1" dirty="0">
                                    <a:latin typeface="Cambria Math" panose="02040503050406030204" pitchFamily="18" charset="0"/>
                                  </a:rPr>
                                  <m:t>1,</m:t>
                                </m:r>
                                <m:r>
                                  <a:rPr lang="en-US" altLang="zh-TW" sz="2200" i="1" dirty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sSubSup>
                              <m:sSubSupPr>
                                <m:ctrlPr>
                                  <a:rPr lang="en-US" altLang="zh-TW" sz="2200" i="1" dirty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TW" sz="2200" i="1" dirty="0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n-US" altLang="zh-TW" sz="2200" i="1" dirty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lang="en-US" altLang="zh-TW" sz="2200" i="1" dirty="0">
                                    <a:latin typeface="Cambria Math" panose="02040503050406030204" pitchFamily="18" charset="0"/>
                                  </a:rPr>
                                  <m:t>1,</m:t>
                                </m:r>
                                <m:r>
                                  <a:rPr lang="en-US" altLang="zh-TW" sz="2200" i="1" dirty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en-US" altLang="zh-TW" sz="2200" i="1" dirty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altLang="zh-TW" sz="2200" i="1" dirty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sz="2200" i="1" dirty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p>
                                <m:r>
                                  <a:rPr lang="en-US" altLang="zh-TW" sz="2200" i="1" dirty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sSubSup>
                              <m:sSubSupPr>
                                <m:ctrlPr>
                                  <a:rPr lang="en-US" altLang="zh-TW" sz="2200" i="1" dirty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TW" sz="2200" i="1" dirty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altLang="zh-TW" sz="2200" i="1" dirty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  <m:sup>
                                <m:r>
                                  <a:rPr lang="en-US" altLang="zh-TW" sz="2200" i="1" dirty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22</m:t>
                                </m:r>
                              </m:sup>
                            </m:sSubSup>
                          </m:e>
                        </m:d>
                        <m:r>
                          <a:rPr lang="en-US" altLang="zh-TW" sz="2200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en-US" altLang="zh-TW" sz="22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200" i="1" dirty="0">
                                <a:latin typeface="Cambria Math" panose="02040503050406030204" pitchFamily="18" charset="0"/>
                              </a:rPr>
                              <m:t>𝑣</m:t>
                            </m:r>
                            <m:r>
                              <a:rPr lang="en-US" altLang="zh-TW" sz="2200" i="1" baseline="30000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sSubSup>
                              <m:sSubSupPr>
                                <m:ctrlPr>
                                  <a:rPr lang="en-US" altLang="zh-TW" sz="2200" i="1" dirty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TW" sz="2200" i="1" dirty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altLang="zh-TW" sz="2200" i="1" dirty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lang="en-US" altLang="zh-TW" sz="2200" i="1" dirty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bSup>
                            <m:r>
                              <a:rPr lang="en-US" altLang="zh-TW" sz="2200" i="1" dirty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TW" sz="2200" i="1" dirty="0">
                                <a:latin typeface="Cambria Math" panose="02040503050406030204" pitchFamily="18" charset="0"/>
                              </a:rPr>
                              <m:t>𝑣</m:t>
                            </m:r>
                            <m:r>
                              <a:rPr lang="en-US" altLang="zh-TW" sz="2200" i="1" baseline="30000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sSubSup>
                              <m:sSubSupPr>
                                <m:ctrlPr>
                                  <a:rPr lang="en-US" altLang="zh-TW" sz="2200" i="1" dirty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TW" sz="2200" i="1" dirty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altLang="zh-TW" sz="2200" i="1" dirty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lang="en-US" altLang="zh-TW" sz="2200" i="1" dirty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zh-TW" sz="220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bSup>
                            <m:r>
                              <a:rPr lang="en-US" altLang="zh-TW" sz="2200" i="1" dirty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altLang="zh-TW" sz="2200" i="1" dirty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sz="2200" i="1" dirty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p>
                                <m:r>
                                  <a:rPr lang="en-US" altLang="zh-TW" sz="2200" i="1" dirty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sSubSup>
                              <m:sSubSupPr>
                                <m:ctrlPr>
                                  <a:rPr lang="en-US" altLang="zh-TW" sz="2200" i="1" dirty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TW" sz="2200" i="1" dirty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altLang="zh-TW" sz="2200" i="1" dirty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  <m:sup>
                                <m:r>
                                  <a:rPr lang="en-US" altLang="zh-TW" sz="2200" i="1" dirty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22</m:t>
                                </m:r>
                              </m:sup>
                            </m:sSubSup>
                          </m:e>
                        </m:d>
                        <m:r>
                          <a:rPr lang="zh-TW" altLang="en-US" sz="2200" i="1" dirty="0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altLang="zh-TW" sz="2200" i="1" dirty="0">
                            <a:latin typeface="Cambria Math" panose="02040503050406030204" pitchFamily="18" charset="0"/>
                          </a:rPr>
                          <m:t>0  </m:t>
                        </m:r>
                        <m:r>
                          <a:rPr lang="en-US" altLang="zh-TW" sz="2200" i="1" dirty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TW" sz="2200" i="1" dirty="0">
                            <a:latin typeface="Cambria Math" panose="02040503050406030204" pitchFamily="18" charset="0"/>
                          </a:rPr>
                          <m:t>=1,…,</m:t>
                        </m:r>
                        <m:r>
                          <a:rPr lang="en-US" altLang="zh-TW" sz="2200" i="1" dirty="0">
                            <a:latin typeface="Cambria Math" panose="02040503050406030204" pitchFamily="18" charset="0"/>
                          </a:rPr>
                          <m:t>𝑛</m:t>
                        </m:r>
                      </m:oMath>
                    </m:oMathPara>
                  </a14:m>
                  <a:endParaRPr lang="en-US" altLang="zh-TW" sz="2200" i="1" dirty="0"/>
                </a:p>
              </p:txBody>
            </p:sp>
          </mc:Choice>
          <mc:Fallback>
            <p:sp>
              <p:nvSpPr>
                <p:cNvPr id="7" name="矩形 6">
                  <a:extLst>
                    <a:ext uri="{FF2B5EF4-FFF2-40B4-BE49-F238E27FC236}">
                      <a16:creationId xmlns:a16="http://schemas.microsoft.com/office/drawing/2014/main" id="{6DE49F81-5A65-B644-9817-E0EE9BC3AFA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48801" y="4242906"/>
                  <a:ext cx="9270038" cy="73385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" name="矩形 7">
                  <a:extLst>
                    <a:ext uri="{FF2B5EF4-FFF2-40B4-BE49-F238E27FC236}">
                      <a16:creationId xmlns:a16="http://schemas.microsoft.com/office/drawing/2014/main" id="{345A7031-0165-7543-A21B-8B83CB1F14DA}"/>
                    </a:ext>
                  </a:extLst>
                </p:cNvPr>
                <p:cNvSpPr/>
                <p:nvPr/>
              </p:nvSpPr>
              <p:spPr>
                <a:xfrm>
                  <a:off x="2748801" y="4814789"/>
                  <a:ext cx="8822672" cy="73385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TW" sz="220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TW" sz="2200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sz="2200" i="1" dirty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p>
                                <m:r>
                                  <a:rPr lang="en-US" altLang="zh-TW" sz="2200" i="1" dirty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zh-TW" sz="2200" i="1" dirty="0">
                                    <a:latin typeface="Cambria Math" panose="02040503050406030204" pitchFamily="18" charset="0"/>
                                  </a:rPr>
                                  <m:t>,3</m:t>
                                </m:r>
                              </m:sup>
                            </m:sSup>
                            <m:sSubSup>
                              <m:sSubSupPr>
                                <m:ctrlPr>
                                  <a:rPr lang="en-US" altLang="zh-TW" sz="2200" i="1" dirty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TW" sz="2200" i="1" dirty="0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n-US" altLang="zh-TW" sz="2200" i="1" dirty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lang="en-US" altLang="zh-TW" sz="2200" i="1" dirty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zh-TW" sz="2200" i="1" dirty="0">
                                    <a:latin typeface="Cambria Math" panose="02040503050406030204" pitchFamily="18" charset="0"/>
                                  </a:rPr>
                                  <m:t>,3</m:t>
                                </m:r>
                              </m:sup>
                            </m:sSubSup>
                            <m:r>
                              <a:rPr lang="en-US" altLang="zh-TW" sz="2200" i="1" dirty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altLang="zh-TW" sz="2200" i="1" dirty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sz="2200" i="1" dirty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p>
                                <m:r>
                                  <a:rPr lang="en-US" altLang="zh-TW" sz="2200" i="1" dirty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1,3</m:t>
                                </m:r>
                              </m:sup>
                            </m:sSup>
                            <m:sSubSup>
                              <m:sSubSupPr>
                                <m:ctrlPr>
                                  <a:rPr lang="en-US" altLang="zh-TW" sz="2200" i="1" dirty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TW" sz="2200" i="1" dirty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n-US" altLang="zh-TW" sz="2200" i="1" dirty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  <m:sup>
                                <m:r>
                                  <a:rPr lang="en-US" altLang="zh-TW" sz="2200" i="1" dirty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1,3</m:t>
                                </m:r>
                              </m:sup>
                            </m:sSubSup>
                          </m:e>
                        </m:d>
                        <m:r>
                          <a:rPr lang="en-US" altLang="zh-TW" sz="2200" i="1" dirty="0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en-US" altLang="zh-TW" sz="22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200" i="1" dirty="0">
                                <a:latin typeface="Cambria Math" panose="02040503050406030204" pitchFamily="18" charset="0"/>
                              </a:rPr>
                              <m:t>𝑣</m:t>
                            </m:r>
                            <m:r>
                              <a:rPr lang="en-US" altLang="zh-TW" sz="2200" i="1" baseline="30000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sSubSup>
                              <m:sSubSupPr>
                                <m:ctrlPr>
                                  <a:rPr lang="en-US" altLang="zh-TW" sz="2200" i="1" dirty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TW" sz="2200" i="1" dirty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altLang="zh-TW" sz="2200" i="1" dirty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lang="en-US" altLang="zh-TW" sz="2200" i="1" dirty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zh-TW" sz="2200" i="1" dirty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en-US" altLang="zh-TW" sz="2200" i="1" dirty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altLang="zh-TW" sz="2200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sz="2200" i="1" dirty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p>
                                <m:r>
                                  <a:rPr lang="en-US" altLang="zh-TW" sz="2200" i="1" dirty="0">
                                    <a:latin typeface="Cambria Math" panose="02040503050406030204" pitchFamily="18" charset="0"/>
                                  </a:rPr>
                                  <m:t>1,2</m:t>
                                </m:r>
                              </m:sup>
                            </m:sSup>
                            <m:sSubSup>
                              <m:sSubSupPr>
                                <m:ctrlPr>
                                  <a:rPr lang="en-US" altLang="zh-TW" sz="2200" i="1" dirty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TW" sz="2200" i="1" dirty="0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n-US" altLang="zh-TW" sz="2200" i="1" dirty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lang="en-US" altLang="zh-TW" sz="2200" i="1" dirty="0">
                                    <a:latin typeface="Cambria Math" panose="02040503050406030204" pitchFamily="18" charset="0"/>
                                  </a:rPr>
                                  <m:t>1,2</m:t>
                                </m:r>
                              </m:sup>
                            </m:sSubSup>
                            <m:r>
                              <a:rPr lang="en-US" altLang="zh-TW" sz="2200" i="1" dirty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altLang="zh-TW" sz="2200" i="1" dirty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sz="2200" i="1" dirty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p>
                                <m:r>
                                  <a:rPr lang="en-US" altLang="zh-TW" sz="2200" i="1" dirty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1,3</m:t>
                                </m:r>
                              </m:sup>
                            </m:sSup>
                            <m:sSubSup>
                              <m:sSubSupPr>
                                <m:ctrlPr>
                                  <a:rPr lang="en-US" altLang="zh-TW" sz="2200" i="1" dirty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TW" sz="2200" i="1" dirty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n-US" altLang="zh-TW" sz="2200" i="1" dirty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  <m:sup>
                                <m:r>
                                  <a:rPr lang="en-US" altLang="zh-TW" sz="2200" i="1" dirty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1,3</m:t>
                                </m:r>
                              </m:sup>
                            </m:sSubSup>
                          </m:e>
                        </m:d>
                        <m:r>
                          <a:rPr lang="zh-TW" altLang="en-US" sz="2200" i="1" dirty="0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altLang="zh-TW" sz="2200" i="1" dirty="0">
                            <a:latin typeface="Cambria Math" panose="02040503050406030204" pitchFamily="18" charset="0"/>
                          </a:rPr>
                          <m:t>0  </m:t>
                        </m:r>
                        <m:r>
                          <a:rPr lang="en-US" altLang="zh-TW" sz="2200" i="1" dirty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TW" sz="2200" i="1" dirty="0">
                            <a:latin typeface="Cambria Math" panose="02040503050406030204" pitchFamily="18" charset="0"/>
                          </a:rPr>
                          <m:t>=1,…,</m:t>
                        </m:r>
                        <m:r>
                          <a:rPr lang="en-US" altLang="zh-TW" sz="2200" i="1" dirty="0">
                            <a:latin typeface="Cambria Math" panose="02040503050406030204" pitchFamily="18" charset="0"/>
                          </a:rPr>
                          <m:t>𝑛</m:t>
                        </m:r>
                      </m:oMath>
                    </m:oMathPara>
                  </a14:m>
                  <a:endParaRPr lang="en-US" altLang="zh-TW" sz="2200" i="1" dirty="0"/>
                </a:p>
              </p:txBody>
            </p:sp>
          </mc:Choice>
          <mc:Fallback>
            <p:sp>
              <p:nvSpPr>
                <p:cNvPr id="8" name="矩形 7">
                  <a:extLst>
                    <a:ext uri="{FF2B5EF4-FFF2-40B4-BE49-F238E27FC236}">
                      <a16:creationId xmlns:a16="http://schemas.microsoft.com/office/drawing/2014/main" id="{345A7031-0165-7543-A21B-8B83CB1F14D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48801" y="4814789"/>
                  <a:ext cx="8822672" cy="73385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" name="矩形 8">
                  <a:extLst>
                    <a:ext uri="{FF2B5EF4-FFF2-40B4-BE49-F238E27FC236}">
                      <a16:creationId xmlns:a16="http://schemas.microsoft.com/office/drawing/2014/main" id="{D58A926F-8389-844C-9B17-755573919A23}"/>
                    </a:ext>
                  </a:extLst>
                </p:cNvPr>
                <p:cNvSpPr/>
                <p:nvPr/>
              </p:nvSpPr>
              <p:spPr>
                <a:xfrm>
                  <a:off x="2955760" y="5347238"/>
                  <a:ext cx="6911892" cy="73385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TW" sz="22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TW" sz="2200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sz="2200" i="1" dirty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altLang="zh-TW" sz="2200" i="1" dirty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p>
                            <m:sSubSup>
                              <m:sSubSupPr>
                                <m:ctrlPr>
                                  <a:rPr lang="en-US" altLang="zh-TW" sz="2200" i="1" dirty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TW" sz="2200" i="1" dirty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altLang="zh-TW" sz="2200" i="1" dirty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lang="en-US" altLang="zh-TW" sz="2200" i="1" dirty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bSup>
                            <m:r>
                              <a:rPr lang="en-US" altLang="zh-TW" sz="2200" i="1" dirty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altLang="zh-TW" sz="2200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sz="2200" i="1" dirty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altLang="zh-TW" sz="2200" i="1" dirty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sSubSup>
                              <m:sSubSupPr>
                                <m:ctrlPr>
                                  <a:rPr lang="en-US" altLang="zh-TW" sz="2200" i="1" dirty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TW" sz="2200" i="1" dirty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altLang="zh-TW" sz="2200" i="1" dirty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lang="en-US" altLang="zh-TW" sz="2200" i="1" dirty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d>
                        <m:r>
                          <a:rPr lang="en-US" altLang="zh-TW" sz="2200" i="1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TW" sz="2200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en-US" altLang="zh-TW" sz="22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TW" sz="2200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sz="2200" i="1" dirty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p>
                                <m:r>
                                  <a:rPr lang="en-US" altLang="zh-TW" sz="2200" i="1" dirty="0">
                                    <a:latin typeface="Cambria Math" panose="02040503050406030204" pitchFamily="18" charset="0"/>
                                  </a:rPr>
                                  <m:t>1,3</m:t>
                                </m:r>
                              </m:sup>
                            </m:sSup>
                            <m:sSubSup>
                              <m:sSubSupPr>
                                <m:ctrlPr>
                                  <a:rPr lang="en-US" altLang="zh-TW" sz="2200" i="1" dirty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TW" sz="2200" i="1" dirty="0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n-US" altLang="zh-TW" sz="2200" i="1" dirty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lang="en-US" altLang="zh-TW" sz="2200" i="1" dirty="0">
                                    <a:latin typeface="Cambria Math" panose="02040503050406030204" pitchFamily="18" charset="0"/>
                                  </a:rPr>
                                  <m:t>1,3</m:t>
                                </m:r>
                              </m:sup>
                            </m:sSubSup>
                            <m:r>
                              <a:rPr lang="en-US" altLang="zh-TW" sz="2200" i="1" dirty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altLang="zh-TW" sz="2200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sz="2200" i="1" dirty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p>
                                <m:r>
                                  <a:rPr lang="en-US" altLang="zh-TW" sz="2200" i="1" dirty="0">
                                    <a:latin typeface="Cambria Math" panose="02040503050406030204" pitchFamily="18" charset="0"/>
                                  </a:rPr>
                                  <m:t>2,3</m:t>
                                </m:r>
                              </m:sup>
                            </m:sSup>
                            <m:sSubSup>
                              <m:sSubSupPr>
                                <m:ctrlPr>
                                  <a:rPr lang="en-US" altLang="zh-TW" sz="2200" i="1" dirty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TW" sz="2200" i="1" dirty="0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n-US" altLang="zh-TW" sz="2200" i="1" dirty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lang="en-US" altLang="zh-TW" sz="2200" i="1" dirty="0">
                                    <a:latin typeface="Cambria Math" panose="02040503050406030204" pitchFamily="18" charset="0"/>
                                  </a:rPr>
                                  <m:t>2,3</m:t>
                                </m:r>
                              </m:sup>
                            </m:sSubSup>
                          </m:e>
                        </m:d>
                        <m:r>
                          <a:rPr lang="zh-TW" altLang="en-US" sz="2200" i="1" dirty="0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altLang="zh-TW" sz="2200" i="1" dirty="0">
                            <a:latin typeface="Cambria Math" panose="02040503050406030204" pitchFamily="18" charset="0"/>
                          </a:rPr>
                          <m:t>0  </m:t>
                        </m:r>
                        <m:r>
                          <a:rPr lang="en-US" altLang="zh-TW" sz="2200" i="1" dirty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TW" sz="2200" i="1" dirty="0">
                            <a:latin typeface="Cambria Math" panose="02040503050406030204" pitchFamily="18" charset="0"/>
                          </a:rPr>
                          <m:t>=1,…,</m:t>
                        </m:r>
                        <m:r>
                          <a:rPr lang="en-US" altLang="zh-TW" sz="2200" i="1" dirty="0">
                            <a:latin typeface="Cambria Math" panose="02040503050406030204" pitchFamily="18" charset="0"/>
                          </a:rPr>
                          <m:t>𝑛</m:t>
                        </m:r>
                      </m:oMath>
                    </m:oMathPara>
                  </a14:m>
                  <a:endParaRPr lang="en-US" altLang="zh-TW" sz="2200" i="1" dirty="0"/>
                </a:p>
              </p:txBody>
            </p:sp>
          </mc:Choice>
          <mc:Fallback>
            <p:sp>
              <p:nvSpPr>
                <p:cNvPr id="9" name="矩形 8">
                  <a:extLst>
                    <a:ext uri="{FF2B5EF4-FFF2-40B4-BE49-F238E27FC236}">
                      <a16:creationId xmlns:a16="http://schemas.microsoft.com/office/drawing/2014/main" id="{D58A926F-8389-844C-9B17-755573919A2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5760" y="5347238"/>
                  <a:ext cx="6911892" cy="73385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" name="矩形 9">
                  <a:extLst>
                    <a:ext uri="{FF2B5EF4-FFF2-40B4-BE49-F238E27FC236}">
                      <a16:creationId xmlns:a16="http://schemas.microsoft.com/office/drawing/2014/main" id="{D3D893E9-7E09-CC44-8C08-82D5CFC1841E}"/>
                    </a:ext>
                  </a:extLst>
                </p:cNvPr>
                <p:cNvSpPr/>
                <p:nvPr/>
              </p:nvSpPr>
              <p:spPr>
                <a:xfrm>
                  <a:off x="3021377" y="5971814"/>
                  <a:ext cx="3974165" cy="60016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200" i="1" dirty="0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altLang="zh-TW" sz="2200" i="1" baseline="30000" dirty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TW" sz="2200" i="1" dirty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TW" sz="2200" i="1" dirty="0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altLang="zh-TW" sz="2200" i="1" baseline="30000" dirty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TW" sz="2200" i="1" dirty="0"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altLang="zh-TW" sz="220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200" i="1" dirty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altLang="zh-TW" sz="22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zh-TW" sz="2200" i="1" dirty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22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TW" sz="220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TW" sz="22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200" i="1" dirty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altLang="zh-TW" sz="22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zh-TW" sz="2200" i="1" dirty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2200" i="1" dirty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  <m:r>
                          <a:rPr lang="en-US" altLang="zh-TW" sz="2200" i="1" dirty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TW" sz="22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200" i="1" dirty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altLang="zh-TW" sz="22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zh-TW" sz="2200" i="1" dirty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2200" i="1" dirty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  <m:r>
                          <a:rPr lang="en-US" altLang="zh-TW" sz="2200" i="1" dirty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TW" sz="2200" i="1" dirty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altLang="zh-TW" sz="2200" i="1" baseline="30000" dirty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TW" sz="2200" i="1" dirty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TW" sz="2200" i="1" dirty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altLang="zh-TW" sz="2200" i="1" baseline="30000" dirty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zh-TW" altLang="en-US" sz="2200" i="1" dirty="0">
                            <a:latin typeface="Cambria Math" panose="02040503050406030204" pitchFamily="18" charset="0"/>
                          </a:rPr>
                          <m:t>≥</m:t>
                        </m:r>
                        <m:r>
                          <a:rPr lang="en-US" altLang="zh-TW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oMath>
                    </m:oMathPara>
                  </a14:m>
                  <a:endParaRPr lang="zh-TW" altLang="en-US" sz="2200" i="1" dirty="0"/>
                </a:p>
              </p:txBody>
            </p:sp>
          </mc:Choice>
          <mc:Fallback>
            <p:sp>
              <p:nvSpPr>
                <p:cNvPr id="10" name="矩形 9">
                  <a:extLst>
                    <a:ext uri="{FF2B5EF4-FFF2-40B4-BE49-F238E27FC236}">
                      <a16:creationId xmlns:a16="http://schemas.microsoft.com/office/drawing/2014/main" id="{D3D893E9-7E09-CC44-8C08-82D5CFC1841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21377" y="5971814"/>
                  <a:ext cx="3974165" cy="600164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" name="矩形 2">
                  <a:extLst>
                    <a:ext uri="{FF2B5EF4-FFF2-40B4-BE49-F238E27FC236}">
                      <a16:creationId xmlns:a16="http://schemas.microsoft.com/office/drawing/2014/main" id="{63D0241A-B431-B54A-84C2-CDD8CD9E3202}"/>
                    </a:ext>
                  </a:extLst>
                </p:cNvPr>
                <p:cNvSpPr/>
                <p:nvPr/>
              </p:nvSpPr>
              <p:spPr>
                <a:xfrm>
                  <a:off x="2942910" y="3471341"/>
                  <a:ext cx="2127249" cy="44435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200" i="1" dirty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altLang="zh-TW" sz="2200" i="1" baseline="30000" dirty="0">
                            <a:latin typeface="Cambria Math" panose="02040503050406030204" pitchFamily="18" charset="0"/>
                          </a:rPr>
                          <m:t>1</m:t>
                        </m:r>
                        <m:sSubSup>
                          <m:sSubSupPr>
                            <m:ctrlPr>
                              <a:rPr lang="en-US" altLang="zh-TW" sz="2200" i="1" dirty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sz="2200" i="1" dirty="0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altLang="zh-TW" sz="2200" i="1" dirty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US" altLang="zh-TW" sz="22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  <m:r>
                          <a:rPr lang="en-US" altLang="zh-TW" sz="2200" i="1" dirty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TW" sz="2200" i="1" dirty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altLang="zh-TW" sz="2200" i="1" baseline="30000" dirty="0">
                            <a:latin typeface="Cambria Math" panose="02040503050406030204" pitchFamily="18" charset="0"/>
                          </a:rPr>
                          <m:t>2</m:t>
                        </m:r>
                        <m:sSubSup>
                          <m:sSubSupPr>
                            <m:ctrlPr>
                              <a:rPr lang="en-US" altLang="zh-TW" sz="2200" i="1" dirty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sz="2200" i="1" dirty="0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altLang="zh-TW" sz="2200" i="1" dirty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US" altLang="zh-TW" sz="22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altLang="zh-TW" sz="2200" i="1" dirty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altLang="zh-TW" sz="2200" i="1" baseline="-25000" dirty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TW" sz="2200" i="1" baseline="-25000" dirty="0">
                            <a:latin typeface="Cambria Math" panose="02040503050406030204" pitchFamily="18" charset="0"/>
                          </a:rPr>
                          <m:t>𝑘</m:t>
                        </m:r>
                      </m:oMath>
                    </m:oMathPara>
                  </a14:m>
                  <a:endParaRPr lang="zh-TW" altLang="en-US" sz="2200" i="1" dirty="0"/>
                </a:p>
              </p:txBody>
            </p:sp>
          </mc:Choice>
          <mc:Fallback>
            <p:sp>
              <p:nvSpPr>
                <p:cNvPr id="3" name="矩形 2">
                  <a:extLst>
                    <a:ext uri="{FF2B5EF4-FFF2-40B4-BE49-F238E27FC236}">
                      <a16:creationId xmlns:a16="http://schemas.microsoft.com/office/drawing/2014/main" id="{63D0241A-B431-B54A-84C2-CDD8CD9E320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42910" y="3471341"/>
                  <a:ext cx="2127249" cy="444352"/>
                </a:xfrm>
                <a:prstGeom prst="rect">
                  <a:avLst/>
                </a:prstGeom>
                <a:blipFill>
                  <a:blip r:embed="rId8"/>
                  <a:stretch>
                    <a:fillRect b="-2778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96BC68FE-F641-4743-A473-302D9D89FBA1}"/>
                  </a:ext>
                </a:extLst>
              </p:cNvPr>
              <p:cNvSpPr/>
              <p:nvPr/>
            </p:nvSpPr>
            <p:spPr>
              <a:xfrm>
                <a:off x="-27284" y="5817600"/>
                <a:ext cx="3246594" cy="78540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600" i="1" dirty="0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altLang="zh-TW" sz="1600" i="1" baseline="30000" dirty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TW" sz="1600" i="1" dirty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zh-TW" sz="1600" i="1" dirty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altLang="zh-TW" sz="1600" i="1" baseline="30000" dirty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zh-TW" sz="1600" i="1" dirty="0">
                          <a:latin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en-US" altLang="zh-TW" sz="160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600" i="1" dirty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altLang="zh-TW" sz="16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TW" sz="1600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16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TW" sz="1600" i="1" dirty="0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altLang="zh-TW" sz="16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600" i="1" dirty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altLang="zh-TW" sz="16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TW" sz="1600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160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altLang="zh-TW" sz="1600" i="1" dirty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altLang="zh-TW" sz="16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600" i="1" dirty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altLang="zh-TW" sz="16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TW" sz="1600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160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altLang="zh-TW" sz="1600" i="1" dirty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zh-TW" sz="1600" i="1" dirty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altLang="zh-TW" sz="1600" i="1" baseline="30000" dirty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TW" sz="1600" i="1" dirty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zh-TW" sz="1600" i="1" dirty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altLang="zh-TW" sz="1600" i="1" baseline="30000" dirty="0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altLang="zh-TW" sz="1600" i="1" baseline="30000" dirty="0"/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16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160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altLang="zh-TW" sz="1600" i="1" dirty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 altLang="zh-TW" sz="1600" i="1" dirty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zh-TW" sz="16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1600" i="1" dirty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altLang="zh-TW" sz="160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TW" sz="1600" i="1" dirty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zh-TW" sz="16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1600" i="1" dirty="0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r>
                          <a:rPr lang="en-US" altLang="zh-TW" sz="1600" i="1" dirty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TW" sz="1600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1600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TW" sz="1600" i="1" dirty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zh-TW" sz="16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1600" i="1" dirty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r>
                          <a:rPr lang="en-US" altLang="zh-TW" sz="1600" i="1" dirty="0"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lang="en-US" altLang="zh-TW" sz="1600" i="1" dirty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altLang="zh-TW" sz="1600" i="1" dirty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zh-TW" sz="16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1600" i="1" dirty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r>
                          <a:rPr lang="en-US" altLang="zh-TW" sz="160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TW" sz="1600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1600" i="1" dirty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altLang="zh-TW" sz="1600" i="1" dirty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zh-TW" sz="16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1600" i="1" dirty="0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p>
                        <m:r>
                          <a:rPr lang="en-US" altLang="zh-TW" sz="160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 altLang="zh-TW" sz="1600" i="1" dirty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zh-TW" sz="16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1600" i="1" dirty="0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p>
                        <m:r>
                          <a:rPr lang="en-US" altLang="zh-TW" sz="1600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zh-TW" altLang="en-US" sz="1600" dirty="0"/>
                  <a:t> 的權重</a:t>
                </a:r>
              </a:p>
            </p:txBody>
          </p:sp>
        </mc:Choice>
        <mc:Fallback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96BC68FE-F641-4743-A473-302D9D89FB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7284" y="5817600"/>
                <a:ext cx="3246594" cy="785408"/>
              </a:xfrm>
              <a:prstGeom prst="rect">
                <a:avLst/>
              </a:prstGeom>
              <a:blipFill>
                <a:blip r:embed="rId9"/>
                <a:stretch>
                  <a:fillRect b="-952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文字方塊 24">
            <a:extLst>
              <a:ext uri="{FF2B5EF4-FFF2-40B4-BE49-F238E27FC236}">
                <a16:creationId xmlns:a16="http://schemas.microsoft.com/office/drawing/2014/main" id="{59ECD828-16CE-F04A-B72F-6DC8A544F519}"/>
              </a:ext>
            </a:extLst>
          </p:cNvPr>
          <p:cNvSpPr txBox="1"/>
          <p:nvPr/>
        </p:nvSpPr>
        <p:spPr>
          <a:xfrm>
            <a:off x="6638285" y="1000101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CRS</a:t>
            </a:r>
            <a:endParaRPr kumimoji="1" lang="zh-TW" altLang="en-US" dirty="0"/>
          </a:p>
        </p:txBody>
      </p:sp>
      <p:pic>
        <p:nvPicPr>
          <p:cNvPr id="14" name="圖形 13">
            <a:extLst>
              <a:ext uri="{FF2B5EF4-FFF2-40B4-BE49-F238E27FC236}">
                <a16:creationId xmlns:a16="http://schemas.microsoft.com/office/drawing/2014/main" id="{00EE25CB-A6A2-B24F-AA20-708B6ED65BE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377100" y="1327912"/>
            <a:ext cx="7939598" cy="2364636"/>
          </a:xfrm>
          <a:prstGeom prst="rect">
            <a:avLst/>
          </a:prstGeom>
        </p:spPr>
      </p:pic>
      <p:sp>
        <p:nvSpPr>
          <p:cNvPr id="26" name="矩形 25">
            <a:extLst>
              <a:ext uri="{FF2B5EF4-FFF2-40B4-BE49-F238E27FC236}">
                <a16:creationId xmlns:a16="http://schemas.microsoft.com/office/drawing/2014/main" id="{D2FFB295-21F9-C546-95E8-3304FCAF448D}"/>
              </a:ext>
            </a:extLst>
          </p:cNvPr>
          <p:cNvSpPr/>
          <p:nvPr/>
        </p:nvSpPr>
        <p:spPr>
          <a:xfrm>
            <a:off x="537041" y="875207"/>
            <a:ext cx="6182398" cy="523220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kumimoji="1" lang="en" altLang="zh-TW" sz="2800" dirty="0">
                <a:latin typeface="+mn-ea"/>
              </a:rPr>
              <a:t>Methodology - </a:t>
            </a:r>
            <a:r>
              <a:rPr kumimoji="1" lang="en-US" altLang="zh-TW" sz="2800" dirty="0">
                <a:latin typeface="+mn-ea"/>
              </a:rPr>
              <a:t>network DEA model</a:t>
            </a:r>
          </a:p>
        </p:txBody>
      </p:sp>
      <p:sp>
        <p:nvSpPr>
          <p:cNvPr id="27" name="副標題 1">
            <a:extLst>
              <a:ext uri="{FF2B5EF4-FFF2-40B4-BE49-F238E27FC236}">
                <a16:creationId xmlns:a16="http://schemas.microsoft.com/office/drawing/2014/main" id="{81280C4A-DFA6-104B-8FB7-99455983E54C}"/>
              </a:ext>
            </a:extLst>
          </p:cNvPr>
          <p:cNvSpPr txBox="1">
            <a:spLocks/>
          </p:cNvSpPr>
          <p:nvPr/>
        </p:nvSpPr>
        <p:spPr>
          <a:xfrm>
            <a:off x="537041" y="548624"/>
            <a:ext cx="4876623" cy="326583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zh-TW" sz="1200" dirty="0"/>
              <a:t>Efficiency Measure in Insurance Industry – A Network DEA Model</a:t>
            </a:r>
            <a:endParaRPr lang="zh-TW" altLang="en-US" sz="1200" dirty="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F5C511D9-1310-564E-B25B-547E2087EEE7}"/>
              </a:ext>
            </a:extLst>
          </p:cNvPr>
          <p:cNvSpPr txBox="1"/>
          <p:nvPr/>
        </p:nvSpPr>
        <p:spPr>
          <a:xfrm>
            <a:off x="3128639" y="4781789"/>
            <a:ext cx="4587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/>
              <a:t>P</a:t>
            </a:r>
            <a:r>
              <a:rPr kumimoji="1" lang="en-US" altLang="zh-TW" sz="2400" baseline="-25000" dirty="0"/>
              <a:t>1</a:t>
            </a:r>
            <a:endParaRPr kumimoji="1" lang="zh-TW" altLang="en-US" sz="2400" baseline="-25000" dirty="0"/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3F67A534-AFC4-3040-AAE4-15750AC0080E}"/>
              </a:ext>
            </a:extLst>
          </p:cNvPr>
          <p:cNvSpPr txBox="1"/>
          <p:nvPr/>
        </p:nvSpPr>
        <p:spPr>
          <a:xfrm>
            <a:off x="3128639" y="5357866"/>
            <a:ext cx="4587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/>
              <a:t>P</a:t>
            </a:r>
            <a:r>
              <a:rPr kumimoji="1" lang="en-US" altLang="zh-TW" sz="2400" baseline="-25000" dirty="0"/>
              <a:t>2</a:t>
            </a:r>
            <a:endParaRPr kumimoji="1" lang="zh-TW" altLang="en-US" sz="2400" baseline="-25000" dirty="0"/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D04C2E95-6143-B248-BA86-E80FD8B9336D}"/>
              </a:ext>
            </a:extLst>
          </p:cNvPr>
          <p:cNvSpPr txBox="1"/>
          <p:nvPr/>
        </p:nvSpPr>
        <p:spPr>
          <a:xfrm>
            <a:off x="3128639" y="5878761"/>
            <a:ext cx="4587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/>
              <a:t>P</a:t>
            </a:r>
            <a:r>
              <a:rPr kumimoji="1" lang="en-US" altLang="zh-TW" sz="2400" baseline="-25000" dirty="0"/>
              <a:t>3</a:t>
            </a:r>
            <a:endParaRPr kumimoji="1" lang="zh-TW" altLang="en-US" sz="2400" baseline="-25000" dirty="0"/>
          </a:p>
        </p:txBody>
      </p:sp>
    </p:spTree>
    <p:extLst>
      <p:ext uri="{BB962C8B-B14F-4D97-AF65-F5344CB8AC3E}">
        <p14:creationId xmlns:p14="http://schemas.microsoft.com/office/powerpoint/2010/main" val="33096261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4F94894F-5459-4F0D-B300-659C0867F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76204-31A9-4A2C-966B-5871E43C8161}" type="slidenum">
              <a:rPr lang="en-US" smtClean="0"/>
              <a:pPr/>
              <a:t>12</a:t>
            </a:fld>
            <a:endParaRPr lang="en-US" dirty="0"/>
          </a:p>
        </p:txBody>
      </p:sp>
      <p:cxnSp>
        <p:nvCxnSpPr>
          <p:cNvPr id="63" name="直線接點 62">
            <a:extLst>
              <a:ext uri="{FF2B5EF4-FFF2-40B4-BE49-F238E27FC236}">
                <a16:creationId xmlns:a16="http://schemas.microsoft.com/office/drawing/2014/main" id="{2F3E47DA-8B15-0B47-BF24-BB6FED88B958}"/>
              </a:ext>
            </a:extLst>
          </p:cNvPr>
          <p:cNvCxnSpPr>
            <a:cxnSpLocks/>
          </p:cNvCxnSpPr>
          <p:nvPr/>
        </p:nvCxnSpPr>
        <p:spPr>
          <a:xfrm>
            <a:off x="1828202" y="3405102"/>
            <a:ext cx="8772458" cy="0"/>
          </a:xfrm>
          <a:prstGeom prst="line">
            <a:avLst/>
          </a:prstGeom>
          <a:ln w="12700" cmpd="thinThick">
            <a:solidFill>
              <a:srgbClr val="9C1D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9CFF1B3B-C210-244D-AEBC-B5A74CE9194B}"/>
                  </a:ext>
                </a:extLst>
              </p:cNvPr>
              <p:cNvSpPr/>
              <p:nvPr/>
            </p:nvSpPr>
            <p:spPr>
              <a:xfrm>
                <a:off x="514416" y="5475291"/>
                <a:ext cx="1905072" cy="8006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1600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1600" i="1" dirty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1600" b="0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TW" sz="1600" b="0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US" altLang="zh-TW" sz="1600" b="0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altLang="zh-TW" sz="1600" i="1" dirty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1600" i="1" dirty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1600" b="0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TW" sz="1600" b="0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zh-TW" sz="1600" i="1" dirty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zh-TW" sz="1600" i="1" dirty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altLang="zh-TW" sz="1600" b="0" i="1" baseline="-25000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altLang="zh-TW" sz="1600" i="1" dirty="0">
                  <a:solidFill>
                    <a:schemeClr val="accent2"/>
                  </a:solidFill>
                  <a:latin typeface="Cambria Math" panose="02040503050406030204" pitchFamily="18" charset="0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en-US" altLang="zh-TW" sz="1600" dirty="0">
                    <a:solidFill>
                      <a:schemeClr val="accent2"/>
                    </a:solidFill>
                    <a:latin typeface="Cambria Math" panose="02040503050406030204" pitchFamily="18" charset="0"/>
                  </a:rPr>
                  <a:t>Multiplier variables</a:t>
                </a:r>
              </a:p>
            </p:txBody>
          </p:sp>
        </mc:Choice>
        <mc:Fallback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9CFF1B3B-C210-244D-AEBC-B5A74CE919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416" y="5475291"/>
                <a:ext cx="1905072" cy="800604"/>
              </a:xfrm>
              <a:prstGeom prst="rect">
                <a:avLst/>
              </a:prstGeom>
              <a:blipFill>
                <a:blip r:embed="rId2"/>
                <a:stretch>
                  <a:fillRect l="-1325" r="-1325" b="-781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群組 10">
            <a:extLst>
              <a:ext uri="{FF2B5EF4-FFF2-40B4-BE49-F238E27FC236}">
                <a16:creationId xmlns:a16="http://schemas.microsoft.com/office/drawing/2014/main" id="{2B099F7D-0683-824C-9880-B7BFBAE863CF}"/>
              </a:ext>
            </a:extLst>
          </p:cNvPr>
          <p:cNvGrpSpPr/>
          <p:nvPr/>
        </p:nvGrpSpPr>
        <p:grpSpPr>
          <a:xfrm>
            <a:off x="2108108" y="3548489"/>
            <a:ext cx="9863832" cy="3100637"/>
            <a:chOff x="2070626" y="3471341"/>
            <a:chExt cx="9863832" cy="3100637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5" name="矩形 54">
                  <a:extLst>
                    <a:ext uri="{FF2B5EF4-FFF2-40B4-BE49-F238E27FC236}">
                      <a16:creationId xmlns:a16="http://schemas.microsoft.com/office/drawing/2014/main" id="{2D5D77C9-212A-3449-B0CD-EA8C07559A27}"/>
                    </a:ext>
                  </a:extLst>
                </p:cNvPr>
                <p:cNvSpPr/>
                <p:nvPr/>
              </p:nvSpPr>
              <p:spPr>
                <a:xfrm>
                  <a:off x="2070626" y="3483954"/>
                  <a:ext cx="1111202" cy="87004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TW" sz="2200" i="1" dirty="0" smtClean="0">
                            <a:latin typeface="Cambria Math" panose="02040503050406030204" pitchFamily="18" charset="0"/>
                          </a:rPr>
                          <m:t>M</m:t>
                        </m:r>
                        <m:r>
                          <m:rPr>
                            <m:sty m:val="p"/>
                          </m:rPr>
                          <a:rPr lang="en-US" altLang="zh-TW" sz="2200" i="1" dirty="0">
                            <a:latin typeface="Cambria Math" panose="02040503050406030204" pitchFamily="18" charset="0"/>
                          </a:rPr>
                          <m:t>ax</m:t>
                        </m:r>
                        <m:r>
                          <a:rPr lang="en-US" altLang="zh-TW" sz="2200" i="1" dirty="0">
                            <a:latin typeface="Cambria Math" panose="02040503050406030204" pitchFamily="18" charset="0"/>
                          </a:rPr>
                          <m:t>      </m:t>
                        </m:r>
                      </m:oMath>
                    </m:oMathPara>
                  </a14:m>
                  <a:endParaRPr lang="en-US" altLang="zh-TW" sz="2200" baseline="-25000" dirty="0"/>
                </a:p>
                <a:p>
                  <a:pPr>
                    <a:lnSpc>
                      <a:spcPct val="150000"/>
                    </a:lnSpc>
                  </a:pPr>
                  <a:r>
                    <a:rPr lang="en-US" altLang="zh-TW" sz="2200" dirty="0"/>
                    <a:t>  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200" i="1" dirty="0"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lang="en-US" altLang="zh-TW" sz="2200" i="1" dirty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m:rPr>
                          <m:sty m:val="p"/>
                        </m:rPr>
                        <a:rPr lang="en-US" altLang="zh-TW" sz="2200" i="1" dirty="0" smtClean="0"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en-US" altLang="zh-TW" sz="2200" i="1" dirty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TW" sz="220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sz="2200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sz="220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sz="2200" i="1" dirty="0"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zh-TW" altLang="en-US" sz="2200" dirty="0"/>
                    <a:t> </a:t>
                  </a:r>
                </a:p>
              </p:txBody>
            </p:sp>
          </mc:Choice>
          <mc:Fallback>
            <p:sp>
              <p:nvSpPr>
                <p:cNvPr id="55" name="矩形 54">
                  <a:extLst>
                    <a:ext uri="{FF2B5EF4-FFF2-40B4-BE49-F238E27FC236}">
                      <a16:creationId xmlns:a16="http://schemas.microsoft.com/office/drawing/2014/main" id="{2D5D77C9-212A-3449-B0CD-EA8C07559A2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70626" y="3483954"/>
                  <a:ext cx="1111202" cy="870046"/>
                </a:xfrm>
                <a:prstGeom prst="rect">
                  <a:avLst/>
                </a:prstGeom>
                <a:blipFill>
                  <a:blip r:embed="rId3"/>
                  <a:stretch>
                    <a:fillRect l="-1136" b="-1014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" name="矩形 4">
                  <a:extLst>
                    <a:ext uri="{FF2B5EF4-FFF2-40B4-BE49-F238E27FC236}">
                      <a16:creationId xmlns:a16="http://schemas.microsoft.com/office/drawing/2014/main" id="{0E49C144-0FCD-4544-AD07-109F3C023D20}"/>
                    </a:ext>
                  </a:extLst>
                </p:cNvPr>
                <p:cNvSpPr/>
                <p:nvPr/>
              </p:nvSpPr>
              <p:spPr>
                <a:xfrm>
                  <a:off x="2963869" y="3817908"/>
                  <a:ext cx="2276072" cy="62036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200" i="1" dirty="0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altLang="zh-TW" sz="2200" i="1" baseline="30000" dirty="0">
                            <a:latin typeface="Cambria Math" panose="02040503050406030204" pitchFamily="18" charset="0"/>
                          </a:rPr>
                          <m:t>1</m:t>
                        </m:r>
                        <m:sSubSup>
                          <m:sSubSupPr>
                            <m:ctrlPr>
                              <a:rPr lang="en-US" altLang="zh-TW" sz="2200" i="1" dirty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sz="2200" i="1" dirty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TW" sz="2200" i="1" dirty="0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US" altLang="zh-TW" sz="22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  <m:r>
                          <a:rPr lang="en-US" altLang="zh-TW" sz="2200" i="1" dirty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TW" sz="2200" i="1" dirty="0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altLang="zh-TW" sz="2200" i="1" baseline="30000" dirty="0">
                            <a:latin typeface="Cambria Math" panose="02040503050406030204" pitchFamily="18" charset="0"/>
                          </a:rPr>
                          <m:t>2</m:t>
                        </m:r>
                        <m:sSubSup>
                          <m:sSubSupPr>
                            <m:ctrlPr>
                              <a:rPr lang="en-US" altLang="zh-TW" sz="2200" i="1" dirty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sz="2200" i="1" dirty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TW" sz="2200" i="1" dirty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US" altLang="zh-TW" sz="220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altLang="zh-TW" sz="2200" i="1" dirty="0">
                            <a:latin typeface="Cambria Math" panose="02040503050406030204" pitchFamily="18" charset="0"/>
                          </a:rPr>
                          <m:t>=1</m:t>
                        </m:r>
                      </m:oMath>
                    </m:oMathPara>
                  </a14:m>
                  <a:endParaRPr lang="en-US" altLang="zh-TW" sz="2200" i="1" dirty="0"/>
                </a:p>
              </p:txBody>
            </p:sp>
          </mc:Choice>
          <mc:Fallback>
            <p:sp>
              <p:nvSpPr>
                <p:cNvPr id="5" name="矩形 4">
                  <a:extLst>
                    <a:ext uri="{FF2B5EF4-FFF2-40B4-BE49-F238E27FC236}">
                      <a16:creationId xmlns:a16="http://schemas.microsoft.com/office/drawing/2014/main" id="{0E49C144-0FCD-4544-AD07-109F3C023D2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63869" y="3817908"/>
                  <a:ext cx="2276072" cy="620363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" name="矩形 6">
                  <a:extLst>
                    <a:ext uri="{FF2B5EF4-FFF2-40B4-BE49-F238E27FC236}">
                      <a16:creationId xmlns:a16="http://schemas.microsoft.com/office/drawing/2014/main" id="{6DE49F81-5A65-B644-9817-E0EE9BC3AFA8}"/>
                    </a:ext>
                  </a:extLst>
                </p:cNvPr>
                <p:cNvSpPr/>
                <p:nvPr/>
              </p:nvSpPr>
              <p:spPr>
                <a:xfrm>
                  <a:off x="2942910" y="4240957"/>
                  <a:ext cx="7593874" cy="73385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TW" sz="2200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TW" sz="2200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sz="2200" i="1" dirty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p>
                                <m:r>
                                  <a:rPr lang="en-US" altLang="zh-TW" sz="2200" i="1" dirty="0">
                                    <a:latin typeface="Cambria Math" panose="02040503050406030204" pitchFamily="18" charset="0"/>
                                  </a:rPr>
                                  <m:t>1,3</m:t>
                                </m:r>
                              </m:sup>
                            </m:sSup>
                            <m:sSubSup>
                              <m:sSubSupPr>
                                <m:ctrlPr>
                                  <a:rPr lang="en-US" altLang="zh-TW" sz="2200" i="1" dirty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TW" sz="2200" i="1" dirty="0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n-US" altLang="zh-TW" sz="2200" i="1" dirty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lang="en-US" altLang="zh-TW" sz="2200" i="1" dirty="0">
                                    <a:latin typeface="Cambria Math" panose="02040503050406030204" pitchFamily="18" charset="0"/>
                                  </a:rPr>
                                  <m:t>1,3</m:t>
                                </m:r>
                              </m:sup>
                            </m:sSubSup>
                            <m:r>
                              <a:rPr lang="en-US" altLang="zh-TW" sz="2200" i="1" dirty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altLang="zh-TW" sz="2200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sz="2200" i="1" dirty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p>
                                <m:r>
                                  <a:rPr lang="en-US" altLang="zh-TW" sz="2200" i="1" dirty="0">
                                    <a:latin typeface="Cambria Math" panose="02040503050406030204" pitchFamily="18" charset="0"/>
                                  </a:rPr>
                                  <m:t>1,</m:t>
                                </m:r>
                                <m:r>
                                  <a:rPr lang="en-US" altLang="zh-TW" sz="2200" i="1" dirty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sSubSup>
                              <m:sSubSupPr>
                                <m:ctrlPr>
                                  <a:rPr lang="en-US" altLang="zh-TW" sz="2200" i="1" dirty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TW" sz="2200" i="1" dirty="0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n-US" altLang="zh-TW" sz="2200" i="1" dirty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lang="en-US" altLang="zh-TW" sz="2200" i="1" dirty="0">
                                    <a:latin typeface="Cambria Math" panose="02040503050406030204" pitchFamily="18" charset="0"/>
                                  </a:rPr>
                                  <m:t>1,</m:t>
                                </m:r>
                                <m:r>
                                  <a:rPr lang="en-US" altLang="zh-TW" sz="2200" i="1" dirty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en-US" altLang="zh-TW" sz="2200" b="0" i="1" dirty="0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Sup>
                              <m:sSubSupPr>
                                <m:ctrlPr>
                                  <a:rPr lang="en-US" altLang="zh-TW" sz="2200" i="1" dirty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TW" sz="2200" i="1" dirty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altLang="zh-TW" sz="2200" i="1" dirty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  <m:sup>
                                <m:r>
                                  <a:rPr lang="en-US" altLang="zh-TW" sz="2200" i="1" dirty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bSup>
                          </m:e>
                        </m:d>
                        <m:r>
                          <a:rPr lang="en-US" altLang="zh-TW" sz="2200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en-US" altLang="zh-TW" sz="22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200" i="1" dirty="0">
                                <a:latin typeface="Cambria Math" panose="02040503050406030204" pitchFamily="18" charset="0"/>
                              </a:rPr>
                              <m:t>𝑣</m:t>
                            </m:r>
                            <m:r>
                              <a:rPr lang="en-US" altLang="zh-TW" sz="2200" i="1" baseline="30000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sSubSup>
                              <m:sSubSupPr>
                                <m:ctrlPr>
                                  <a:rPr lang="en-US" altLang="zh-TW" sz="2200" i="1" dirty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TW" sz="2200" i="1" dirty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altLang="zh-TW" sz="2200" i="1" dirty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lang="en-US" altLang="zh-TW" sz="2200" i="1" dirty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bSup>
                            <m:r>
                              <a:rPr lang="en-US" altLang="zh-TW" sz="2200" i="1" dirty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TW" sz="2200" i="1" dirty="0">
                                <a:latin typeface="Cambria Math" panose="02040503050406030204" pitchFamily="18" charset="0"/>
                              </a:rPr>
                              <m:t>𝑣</m:t>
                            </m:r>
                            <m:r>
                              <a:rPr lang="en-US" altLang="zh-TW" sz="2200" i="1" baseline="30000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sSubSup>
                              <m:sSubSupPr>
                                <m:ctrlPr>
                                  <a:rPr lang="en-US" altLang="zh-TW" sz="2200" i="1" dirty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TW" sz="2200" i="1" dirty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altLang="zh-TW" sz="2200" i="1" dirty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lang="en-US" altLang="zh-TW" sz="2200" i="1" dirty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zh-TW" sz="220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bSup>
                          </m:e>
                        </m:d>
                        <m:r>
                          <a:rPr lang="zh-TW" altLang="en-US" sz="2200" i="1" dirty="0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altLang="zh-TW" sz="2200" i="1" dirty="0">
                            <a:latin typeface="Cambria Math" panose="02040503050406030204" pitchFamily="18" charset="0"/>
                          </a:rPr>
                          <m:t>0  </m:t>
                        </m:r>
                        <m:r>
                          <a:rPr lang="en-US" altLang="zh-TW" sz="2200" i="1" dirty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TW" sz="2200" i="1" dirty="0">
                            <a:latin typeface="Cambria Math" panose="02040503050406030204" pitchFamily="18" charset="0"/>
                          </a:rPr>
                          <m:t>=1,…,</m:t>
                        </m:r>
                        <m:r>
                          <a:rPr lang="en-US" altLang="zh-TW" sz="2200" i="1" dirty="0">
                            <a:latin typeface="Cambria Math" panose="02040503050406030204" pitchFamily="18" charset="0"/>
                          </a:rPr>
                          <m:t>𝑛</m:t>
                        </m:r>
                      </m:oMath>
                    </m:oMathPara>
                  </a14:m>
                  <a:endParaRPr lang="en-US" altLang="zh-TW" sz="2200" i="1" dirty="0"/>
                </a:p>
              </p:txBody>
            </p:sp>
          </mc:Choice>
          <mc:Fallback>
            <p:sp>
              <p:nvSpPr>
                <p:cNvPr id="7" name="矩形 6">
                  <a:extLst>
                    <a:ext uri="{FF2B5EF4-FFF2-40B4-BE49-F238E27FC236}">
                      <a16:creationId xmlns:a16="http://schemas.microsoft.com/office/drawing/2014/main" id="{6DE49F81-5A65-B644-9817-E0EE9BC3AFA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42910" y="4240957"/>
                  <a:ext cx="7593874" cy="73385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" name="矩形 7">
                  <a:extLst>
                    <a:ext uri="{FF2B5EF4-FFF2-40B4-BE49-F238E27FC236}">
                      <a16:creationId xmlns:a16="http://schemas.microsoft.com/office/drawing/2014/main" id="{345A7031-0165-7543-A21B-8B83CB1F14DA}"/>
                    </a:ext>
                  </a:extLst>
                </p:cNvPr>
                <p:cNvSpPr/>
                <p:nvPr/>
              </p:nvSpPr>
              <p:spPr>
                <a:xfrm>
                  <a:off x="2942910" y="4803925"/>
                  <a:ext cx="7383303" cy="73385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TW" sz="220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TW" sz="2200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sz="2200" i="1" dirty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p>
                                <m:r>
                                  <a:rPr lang="en-US" altLang="zh-TW" sz="2200" i="1" dirty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zh-TW" sz="2200" i="1" dirty="0">
                                    <a:latin typeface="Cambria Math" panose="02040503050406030204" pitchFamily="18" charset="0"/>
                                  </a:rPr>
                                  <m:t>,3</m:t>
                                </m:r>
                              </m:sup>
                            </m:sSup>
                            <m:sSubSup>
                              <m:sSubSupPr>
                                <m:ctrlPr>
                                  <a:rPr lang="en-US" altLang="zh-TW" sz="2200" i="1" dirty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TW" sz="2200" i="1" dirty="0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n-US" altLang="zh-TW" sz="2200" i="1" dirty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lang="en-US" altLang="zh-TW" sz="2200" i="1" dirty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zh-TW" sz="2200" i="1" dirty="0">
                                    <a:latin typeface="Cambria Math" panose="02040503050406030204" pitchFamily="18" charset="0"/>
                                  </a:rPr>
                                  <m:t>,3</m:t>
                                </m:r>
                              </m:sup>
                            </m:sSubSup>
                            <m:r>
                              <a:rPr lang="en-US" altLang="zh-TW" sz="2200" i="1" dirty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Sup>
                              <m:sSubSupPr>
                                <m:ctrlPr>
                                  <a:rPr lang="en-US" altLang="zh-TW" sz="2200" i="1" dirty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TW" sz="2200" i="1" dirty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altLang="zh-TW" sz="2200" i="1" dirty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  <m:sup>
                                <m:r>
                                  <a:rPr lang="en-US" altLang="zh-TW" sz="2200" i="1" dirty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d>
                        <m:r>
                          <a:rPr lang="en-US" altLang="zh-TW" sz="2200" i="1" dirty="0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en-US" altLang="zh-TW" sz="22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200" i="1" dirty="0">
                                <a:latin typeface="Cambria Math" panose="02040503050406030204" pitchFamily="18" charset="0"/>
                              </a:rPr>
                              <m:t>𝑣</m:t>
                            </m:r>
                            <m:r>
                              <a:rPr lang="en-US" altLang="zh-TW" sz="2200" i="1" baseline="30000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sSubSup>
                              <m:sSubSupPr>
                                <m:ctrlPr>
                                  <a:rPr lang="en-US" altLang="zh-TW" sz="2200" i="1" dirty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TW" sz="2200" i="1" dirty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altLang="zh-TW" sz="2200" i="1" dirty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lang="en-US" altLang="zh-TW" sz="2200" i="1" dirty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zh-TW" sz="2200" i="1" dirty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en-US" altLang="zh-TW" sz="2200" i="1" dirty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altLang="zh-TW" sz="2200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sz="2200" i="1" dirty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p>
                                <m:r>
                                  <a:rPr lang="en-US" altLang="zh-TW" sz="2200" i="1" dirty="0">
                                    <a:latin typeface="Cambria Math" panose="02040503050406030204" pitchFamily="18" charset="0"/>
                                  </a:rPr>
                                  <m:t>1,2</m:t>
                                </m:r>
                              </m:sup>
                            </m:sSup>
                            <m:sSubSup>
                              <m:sSubSupPr>
                                <m:ctrlPr>
                                  <a:rPr lang="en-US" altLang="zh-TW" sz="2200" i="1" dirty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TW" sz="2200" i="1" dirty="0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n-US" altLang="zh-TW" sz="2200" i="1" dirty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lang="en-US" altLang="zh-TW" sz="2200" i="1" dirty="0">
                                    <a:latin typeface="Cambria Math" panose="02040503050406030204" pitchFamily="18" charset="0"/>
                                  </a:rPr>
                                  <m:t>1,2</m:t>
                                </m:r>
                              </m:sup>
                            </m:sSubSup>
                            <m:r>
                              <a:rPr lang="en-US" altLang="zh-TW" sz="2200" i="1" dirty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Sup>
                              <m:sSubSupPr>
                                <m:ctrlPr>
                                  <a:rPr lang="en-US" altLang="zh-TW" sz="2200" i="1" dirty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TW" sz="2200" i="1" dirty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altLang="zh-TW" sz="2200" i="1" dirty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  <m:sup>
                                <m:r>
                                  <a:rPr lang="en-US" altLang="zh-TW" sz="2200" i="1" dirty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bSup>
                          </m:e>
                        </m:d>
                        <m:r>
                          <a:rPr lang="zh-TW" altLang="en-US" sz="2200" i="1" dirty="0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altLang="zh-TW" sz="2200" i="1" dirty="0">
                            <a:latin typeface="Cambria Math" panose="02040503050406030204" pitchFamily="18" charset="0"/>
                          </a:rPr>
                          <m:t>0  </m:t>
                        </m:r>
                        <m:r>
                          <a:rPr lang="en-US" altLang="zh-TW" sz="2200" i="1" dirty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TW" sz="2200" i="1" dirty="0">
                            <a:latin typeface="Cambria Math" panose="02040503050406030204" pitchFamily="18" charset="0"/>
                          </a:rPr>
                          <m:t>=1,…,</m:t>
                        </m:r>
                        <m:r>
                          <a:rPr lang="en-US" altLang="zh-TW" sz="2200" i="1" dirty="0">
                            <a:latin typeface="Cambria Math" panose="02040503050406030204" pitchFamily="18" charset="0"/>
                          </a:rPr>
                          <m:t>𝑛</m:t>
                        </m:r>
                      </m:oMath>
                    </m:oMathPara>
                  </a14:m>
                  <a:endParaRPr lang="en-US" altLang="zh-TW" sz="2200" i="1" dirty="0"/>
                </a:p>
              </p:txBody>
            </p:sp>
          </mc:Choice>
          <mc:Fallback>
            <p:sp>
              <p:nvSpPr>
                <p:cNvPr id="8" name="矩形 7">
                  <a:extLst>
                    <a:ext uri="{FF2B5EF4-FFF2-40B4-BE49-F238E27FC236}">
                      <a16:creationId xmlns:a16="http://schemas.microsoft.com/office/drawing/2014/main" id="{345A7031-0165-7543-A21B-8B83CB1F14D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42910" y="4803925"/>
                  <a:ext cx="7383303" cy="73385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" name="矩形 8">
                  <a:extLst>
                    <a:ext uri="{FF2B5EF4-FFF2-40B4-BE49-F238E27FC236}">
                      <a16:creationId xmlns:a16="http://schemas.microsoft.com/office/drawing/2014/main" id="{D58A926F-8389-844C-9B17-755573919A23}"/>
                    </a:ext>
                  </a:extLst>
                </p:cNvPr>
                <p:cNvSpPr/>
                <p:nvPr/>
              </p:nvSpPr>
              <p:spPr>
                <a:xfrm>
                  <a:off x="3018106" y="5326456"/>
                  <a:ext cx="8916352" cy="73385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TW" sz="22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TW" sz="2200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sz="2200" i="1" dirty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altLang="zh-TW" sz="2200" i="1" dirty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p>
                            <m:sSubSup>
                              <m:sSubSupPr>
                                <m:ctrlPr>
                                  <a:rPr lang="en-US" altLang="zh-TW" sz="2200" i="1" dirty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TW" sz="2200" i="1" dirty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altLang="zh-TW" sz="2200" i="1" dirty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lang="en-US" altLang="zh-TW" sz="2200" i="1" dirty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bSup>
                            <m:r>
                              <a:rPr lang="en-US" altLang="zh-TW" sz="2200" i="1" dirty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altLang="zh-TW" sz="2200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sz="2200" i="1" dirty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altLang="zh-TW" sz="2200" i="1" dirty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sSubSup>
                              <m:sSubSupPr>
                                <m:ctrlPr>
                                  <a:rPr lang="en-US" altLang="zh-TW" sz="2200" i="1" dirty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TW" sz="2200" i="1" dirty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altLang="zh-TW" sz="2200" i="1" dirty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lang="en-US" altLang="zh-TW" sz="2200" i="1" dirty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en-US" altLang="zh-TW" sz="2200" i="1" dirty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TW" sz="220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200" i="1" dirty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altLang="zh-TW" sz="2200" i="1" dirty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  <m:r>
                          <a:rPr lang="en-US" altLang="zh-TW" sz="2200" i="1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TW" sz="2200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en-US" altLang="zh-TW" sz="22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TW" sz="2200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sz="2200" i="1" dirty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p>
                                <m:r>
                                  <a:rPr lang="en-US" altLang="zh-TW" sz="2200" i="1" dirty="0">
                                    <a:latin typeface="Cambria Math" panose="02040503050406030204" pitchFamily="18" charset="0"/>
                                  </a:rPr>
                                  <m:t>1,3</m:t>
                                </m:r>
                              </m:sup>
                            </m:sSup>
                            <m:sSubSup>
                              <m:sSubSupPr>
                                <m:ctrlPr>
                                  <a:rPr lang="en-US" altLang="zh-TW" sz="2200" i="1" dirty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TW" sz="2200" i="1" dirty="0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n-US" altLang="zh-TW" sz="2200" i="1" dirty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lang="en-US" altLang="zh-TW" sz="2200" i="1" dirty="0">
                                    <a:latin typeface="Cambria Math" panose="02040503050406030204" pitchFamily="18" charset="0"/>
                                  </a:rPr>
                                  <m:t>1,3</m:t>
                                </m:r>
                              </m:sup>
                            </m:sSubSup>
                            <m:r>
                              <a:rPr lang="en-US" altLang="zh-TW" sz="2200" i="1" dirty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Sup>
                              <m:sSubSupPr>
                                <m:ctrlPr>
                                  <a:rPr lang="en-US" altLang="zh-TW" sz="2200" i="1" dirty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TW" sz="2200" i="1" dirty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altLang="zh-TW" sz="2200" i="1" dirty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  <m:sup>
                                <m:r>
                                  <a:rPr lang="en-US" altLang="zh-TW" sz="2200" i="1" dirty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bSup>
                            <m:r>
                              <a:rPr lang="en-US" altLang="zh-TW" sz="2200" i="1" dirty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altLang="zh-TW" sz="2200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sz="2200" i="1" dirty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p>
                                <m:r>
                                  <a:rPr lang="en-US" altLang="zh-TW" sz="2200" i="1" dirty="0">
                                    <a:latin typeface="Cambria Math" panose="02040503050406030204" pitchFamily="18" charset="0"/>
                                  </a:rPr>
                                  <m:t>2,3</m:t>
                                </m:r>
                              </m:sup>
                            </m:sSup>
                            <m:sSubSup>
                              <m:sSubSupPr>
                                <m:ctrlPr>
                                  <a:rPr lang="en-US" altLang="zh-TW" sz="2200" i="1" dirty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TW" sz="2200" i="1" dirty="0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n-US" altLang="zh-TW" sz="2200" i="1" dirty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lang="en-US" altLang="zh-TW" sz="2200" i="1" dirty="0">
                                    <a:latin typeface="Cambria Math" panose="02040503050406030204" pitchFamily="18" charset="0"/>
                                  </a:rPr>
                                  <m:t>2,3</m:t>
                                </m:r>
                              </m:sup>
                            </m:sSubSup>
                            <m:r>
                              <a:rPr lang="en-US" altLang="zh-TW" sz="2200" i="1" dirty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Sup>
                              <m:sSubSupPr>
                                <m:ctrlPr>
                                  <a:rPr lang="en-US" altLang="zh-TW" sz="2200" i="1" dirty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TW" sz="2200" i="1" dirty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altLang="zh-TW" sz="2200" i="1" dirty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  <m:sup>
                                <m:r>
                                  <a:rPr lang="en-US" altLang="zh-TW" sz="2200" i="1" dirty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d>
                        <m:r>
                          <a:rPr lang="zh-TW" altLang="en-US" sz="2200" i="1" dirty="0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altLang="zh-TW" sz="2200" i="1" dirty="0">
                            <a:latin typeface="Cambria Math" panose="02040503050406030204" pitchFamily="18" charset="0"/>
                          </a:rPr>
                          <m:t>0  </m:t>
                        </m:r>
                        <m:r>
                          <a:rPr lang="en-US" altLang="zh-TW" sz="2200" i="1" dirty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TW" sz="2200" i="1" dirty="0">
                            <a:latin typeface="Cambria Math" panose="02040503050406030204" pitchFamily="18" charset="0"/>
                          </a:rPr>
                          <m:t>=1,…,</m:t>
                        </m:r>
                        <m:r>
                          <a:rPr lang="en-US" altLang="zh-TW" sz="2200" i="1" dirty="0">
                            <a:latin typeface="Cambria Math" panose="02040503050406030204" pitchFamily="18" charset="0"/>
                          </a:rPr>
                          <m:t>𝑛</m:t>
                        </m:r>
                      </m:oMath>
                    </m:oMathPara>
                  </a14:m>
                  <a:endParaRPr lang="en-US" altLang="zh-TW" sz="2200" i="1" dirty="0"/>
                </a:p>
              </p:txBody>
            </p:sp>
          </mc:Choice>
          <mc:Fallback>
            <p:sp>
              <p:nvSpPr>
                <p:cNvPr id="9" name="矩形 8">
                  <a:extLst>
                    <a:ext uri="{FF2B5EF4-FFF2-40B4-BE49-F238E27FC236}">
                      <a16:creationId xmlns:a16="http://schemas.microsoft.com/office/drawing/2014/main" id="{D58A926F-8389-844C-9B17-755573919A2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18106" y="5326456"/>
                  <a:ext cx="8916352" cy="73385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" name="矩形 9">
                  <a:extLst>
                    <a:ext uri="{FF2B5EF4-FFF2-40B4-BE49-F238E27FC236}">
                      <a16:creationId xmlns:a16="http://schemas.microsoft.com/office/drawing/2014/main" id="{D3D893E9-7E09-CC44-8C08-82D5CFC1841E}"/>
                    </a:ext>
                  </a:extLst>
                </p:cNvPr>
                <p:cNvSpPr/>
                <p:nvPr/>
              </p:nvSpPr>
              <p:spPr>
                <a:xfrm>
                  <a:off x="3021377" y="5971814"/>
                  <a:ext cx="3974165" cy="60016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200" i="1" dirty="0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altLang="zh-TW" sz="2200" i="1" baseline="30000" dirty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TW" sz="2200" i="1" dirty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TW" sz="2200" i="1" dirty="0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altLang="zh-TW" sz="2200" i="1" baseline="30000" dirty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TW" sz="2200" i="1" dirty="0"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altLang="zh-TW" sz="220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200" i="1" dirty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altLang="zh-TW" sz="22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zh-TW" sz="2200" i="1" dirty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22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TW" sz="220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TW" sz="22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200" i="1" dirty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altLang="zh-TW" sz="22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zh-TW" sz="2200" i="1" dirty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2200" i="1" dirty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  <m:r>
                          <a:rPr lang="en-US" altLang="zh-TW" sz="2200" i="1" dirty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TW" sz="22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200" i="1" dirty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altLang="zh-TW" sz="22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zh-TW" sz="2200" i="1" dirty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2200" i="1" dirty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  <m:r>
                          <a:rPr lang="en-US" altLang="zh-TW" sz="2200" i="1" dirty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TW" sz="2200" i="1" dirty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altLang="zh-TW" sz="2200" i="1" baseline="30000" dirty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TW" sz="2200" i="1" dirty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TW" sz="2200" i="1" dirty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altLang="zh-TW" sz="2200" i="1" baseline="30000" dirty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zh-TW" altLang="en-US" sz="2200" i="1" dirty="0">
                            <a:latin typeface="Cambria Math" panose="02040503050406030204" pitchFamily="18" charset="0"/>
                          </a:rPr>
                          <m:t>≥</m:t>
                        </m:r>
                        <m:r>
                          <a:rPr lang="en-US" altLang="zh-TW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oMath>
                    </m:oMathPara>
                  </a14:m>
                  <a:endParaRPr lang="zh-TW" altLang="en-US" sz="2200" i="1" dirty="0"/>
                </a:p>
              </p:txBody>
            </p:sp>
          </mc:Choice>
          <mc:Fallback>
            <p:sp>
              <p:nvSpPr>
                <p:cNvPr id="10" name="矩形 9">
                  <a:extLst>
                    <a:ext uri="{FF2B5EF4-FFF2-40B4-BE49-F238E27FC236}">
                      <a16:creationId xmlns:a16="http://schemas.microsoft.com/office/drawing/2014/main" id="{D3D893E9-7E09-CC44-8C08-82D5CFC1841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21377" y="5971814"/>
                  <a:ext cx="3974165" cy="600164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" name="矩形 2">
                  <a:extLst>
                    <a:ext uri="{FF2B5EF4-FFF2-40B4-BE49-F238E27FC236}">
                      <a16:creationId xmlns:a16="http://schemas.microsoft.com/office/drawing/2014/main" id="{63D0241A-B431-B54A-84C2-CDD8CD9E3202}"/>
                    </a:ext>
                  </a:extLst>
                </p:cNvPr>
                <p:cNvSpPr/>
                <p:nvPr/>
              </p:nvSpPr>
              <p:spPr>
                <a:xfrm>
                  <a:off x="2942910" y="3471341"/>
                  <a:ext cx="2754921" cy="44435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200" i="1" dirty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altLang="zh-TW" sz="2200" i="1" baseline="30000" dirty="0">
                            <a:latin typeface="Cambria Math" panose="02040503050406030204" pitchFamily="18" charset="0"/>
                          </a:rPr>
                          <m:t>1</m:t>
                        </m:r>
                        <m:sSubSup>
                          <m:sSubSupPr>
                            <m:ctrlPr>
                              <a:rPr lang="en-US" altLang="zh-TW" sz="2200" i="1" dirty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sz="2200" i="1" dirty="0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altLang="zh-TW" sz="2200" i="1" dirty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US" altLang="zh-TW" sz="22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  <m:r>
                          <a:rPr lang="en-US" altLang="zh-TW" sz="2200" i="1" dirty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TW" sz="2200" i="1" dirty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altLang="zh-TW" sz="2200" i="1" baseline="30000" dirty="0">
                            <a:latin typeface="Cambria Math" panose="02040503050406030204" pitchFamily="18" charset="0"/>
                          </a:rPr>
                          <m:t>2</m:t>
                        </m:r>
                        <m:sSubSup>
                          <m:sSubSupPr>
                            <m:ctrlPr>
                              <a:rPr lang="en-US" altLang="zh-TW" sz="2200" i="1" dirty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sz="2200" i="1" dirty="0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altLang="zh-TW" sz="2200" i="1" dirty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US" altLang="zh-TW" sz="22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altLang="zh-TW" sz="2200" i="1" dirty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altLang="zh-TW" sz="2200" i="1" baseline="-25000" dirty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TW" sz="2200" i="1" baseline="-25000" dirty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TW" sz="2200" i="1" dirty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TW" sz="22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200" i="1" dirty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altLang="zh-TW" sz="2200" i="1" dirty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zh-TW" altLang="en-US" sz="2200" i="1" dirty="0"/>
                </a:p>
              </p:txBody>
            </p:sp>
          </mc:Choice>
          <mc:Fallback>
            <p:sp>
              <p:nvSpPr>
                <p:cNvPr id="3" name="矩形 2">
                  <a:extLst>
                    <a:ext uri="{FF2B5EF4-FFF2-40B4-BE49-F238E27FC236}">
                      <a16:creationId xmlns:a16="http://schemas.microsoft.com/office/drawing/2014/main" id="{63D0241A-B431-B54A-84C2-CDD8CD9E320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42910" y="3471341"/>
                  <a:ext cx="2754921" cy="444352"/>
                </a:xfrm>
                <a:prstGeom prst="rect">
                  <a:avLst/>
                </a:prstGeom>
                <a:blipFill>
                  <a:blip r:embed="rId9"/>
                  <a:stretch>
                    <a:fillRect b="-2778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96BC68FE-F641-4743-A473-302D9D89FBA1}"/>
                  </a:ext>
                </a:extLst>
              </p:cNvPr>
              <p:cNvSpPr/>
              <p:nvPr/>
            </p:nvSpPr>
            <p:spPr>
              <a:xfrm>
                <a:off x="-27284" y="4602588"/>
                <a:ext cx="3246594" cy="78540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600" i="1" dirty="0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altLang="zh-TW" sz="1600" i="1" baseline="30000" dirty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TW" sz="1600" i="1" dirty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zh-TW" sz="1600" i="1" dirty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altLang="zh-TW" sz="1600" i="1" baseline="30000" dirty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zh-TW" sz="1600" i="1" dirty="0">
                          <a:latin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en-US" altLang="zh-TW" sz="160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600" i="1" dirty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altLang="zh-TW" sz="16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TW" sz="1600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16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TW" sz="1600" i="1" dirty="0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altLang="zh-TW" sz="16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600" i="1" dirty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altLang="zh-TW" sz="16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TW" sz="1600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160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altLang="zh-TW" sz="1600" i="1" dirty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altLang="zh-TW" sz="16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600" i="1" dirty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altLang="zh-TW" sz="16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TW" sz="1600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160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altLang="zh-TW" sz="1600" i="1" dirty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zh-TW" sz="1600" i="1" dirty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altLang="zh-TW" sz="1600" i="1" baseline="30000" dirty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TW" sz="1600" i="1" dirty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zh-TW" sz="1600" i="1" dirty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altLang="zh-TW" sz="1600" i="1" baseline="30000" dirty="0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altLang="zh-TW" sz="1600" i="1" baseline="30000" dirty="0"/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16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160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altLang="zh-TW" sz="1600" i="1" dirty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 altLang="zh-TW" sz="1600" i="1" dirty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zh-TW" sz="16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1600" i="1" dirty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altLang="zh-TW" sz="160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TW" sz="1600" i="1" dirty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zh-TW" sz="16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1600" i="1" dirty="0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r>
                          <a:rPr lang="en-US" altLang="zh-TW" sz="1600" i="1" dirty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TW" sz="1600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1600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TW" sz="1600" i="1" dirty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zh-TW" sz="16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1600" i="1" dirty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r>
                          <a:rPr lang="en-US" altLang="zh-TW" sz="1600" i="1" dirty="0"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lang="en-US" altLang="zh-TW" sz="1600" i="1" dirty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altLang="zh-TW" sz="1600" i="1" dirty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zh-TW" sz="16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1600" i="1" dirty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r>
                          <a:rPr lang="en-US" altLang="zh-TW" sz="160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TW" sz="1600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1600" i="1" dirty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altLang="zh-TW" sz="1600" i="1" dirty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zh-TW" sz="16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1600" i="1" dirty="0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p>
                        <m:r>
                          <a:rPr lang="en-US" altLang="zh-TW" sz="160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 altLang="zh-TW" sz="1600" i="1" dirty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zh-TW" sz="16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1600" i="1" dirty="0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p>
                        <m:r>
                          <a:rPr lang="en-US" altLang="zh-TW" sz="1600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zh-TW" altLang="en-US" sz="1600" dirty="0"/>
                  <a:t> 的權重</a:t>
                </a:r>
              </a:p>
            </p:txBody>
          </p:sp>
        </mc:Choice>
        <mc:Fallback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96BC68FE-F641-4743-A473-302D9D89FB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7284" y="4602588"/>
                <a:ext cx="3246594" cy="785408"/>
              </a:xfrm>
              <a:prstGeom prst="rect">
                <a:avLst/>
              </a:prstGeom>
              <a:blipFill>
                <a:blip r:embed="rId10"/>
                <a:stretch>
                  <a:fillRect b="-793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矩形 17">
            <a:extLst>
              <a:ext uri="{FF2B5EF4-FFF2-40B4-BE49-F238E27FC236}">
                <a16:creationId xmlns:a16="http://schemas.microsoft.com/office/drawing/2014/main" id="{D8AF6D9F-843C-3E4A-A33E-5FABD6C5BCCB}"/>
              </a:ext>
            </a:extLst>
          </p:cNvPr>
          <p:cNvSpPr/>
          <p:nvPr/>
        </p:nvSpPr>
        <p:spPr>
          <a:xfrm>
            <a:off x="537041" y="875207"/>
            <a:ext cx="6182398" cy="523220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kumimoji="1" lang="en" altLang="zh-TW" sz="2800" dirty="0">
                <a:latin typeface="+mn-ea"/>
              </a:rPr>
              <a:t>Methodology - </a:t>
            </a:r>
            <a:r>
              <a:rPr kumimoji="1" lang="en-US" altLang="zh-TW" sz="2800" dirty="0">
                <a:latin typeface="+mn-ea"/>
              </a:rPr>
              <a:t>network DEA model</a:t>
            </a:r>
          </a:p>
        </p:txBody>
      </p:sp>
      <p:sp>
        <p:nvSpPr>
          <p:cNvPr id="19" name="副標題 1">
            <a:extLst>
              <a:ext uri="{FF2B5EF4-FFF2-40B4-BE49-F238E27FC236}">
                <a16:creationId xmlns:a16="http://schemas.microsoft.com/office/drawing/2014/main" id="{1D6AA9D9-1B20-BB4A-9869-7CB2F5FBA04D}"/>
              </a:ext>
            </a:extLst>
          </p:cNvPr>
          <p:cNvSpPr txBox="1">
            <a:spLocks/>
          </p:cNvSpPr>
          <p:nvPr/>
        </p:nvSpPr>
        <p:spPr>
          <a:xfrm>
            <a:off x="537041" y="548624"/>
            <a:ext cx="4876623" cy="326583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zh-TW" sz="1200" dirty="0"/>
              <a:t>Efficiency Measure in Insurance Industry – A Network DEA Model</a:t>
            </a:r>
            <a:endParaRPr lang="zh-TW" altLang="en-US" sz="1200" dirty="0"/>
          </a:p>
        </p:txBody>
      </p:sp>
      <p:pic>
        <p:nvPicPr>
          <p:cNvPr id="21" name="圖形 20">
            <a:extLst>
              <a:ext uri="{FF2B5EF4-FFF2-40B4-BE49-F238E27FC236}">
                <a16:creationId xmlns:a16="http://schemas.microsoft.com/office/drawing/2014/main" id="{12B4851D-69EA-4743-8939-470E0DDAD7B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811263" y="1327912"/>
            <a:ext cx="6569473" cy="1956574"/>
          </a:xfrm>
          <a:prstGeom prst="rect">
            <a:avLst/>
          </a:prstGeom>
        </p:spPr>
      </p:pic>
      <p:sp>
        <p:nvSpPr>
          <p:cNvPr id="22" name="文字方塊 21">
            <a:extLst>
              <a:ext uri="{FF2B5EF4-FFF2-40B4-BE49-F238E27FC236}">
                <a16:creationId xmlns:a16="http://schemas.microsoft.com/office/drawing/2014/main" id="{20EFFF28-2587-494E-9EB8-173E73AA3252}"/>
              </a:ext>
            </a:extLst>
          </p:cNvPr>
          <p:cNvSpPr txBox="1"/>
          <p:nvPr/>
        </p:nvSpPr>
        <p:spPr>
          <a:xfrm>
            <a:off x="6638285" y="1000101"/>
            <a:ext cx="1999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VRS input-oriented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5492718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4F94894F-5459-4F0D-B300-659C0867F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76204-31A9-4A2C-966B-5871E43C8161}" type="slidenum">
              <a:rPr lang="en-US" smtClean="0"/>
              <a:pPr/>
              <a:t>13</a:t>
            </a:fld>
            <a:endParaRPr lang="en-US" dirty="0"/>
          </a:p>
        </p:txBody>
      </p:sp>
      <p:cxnSp>
        <p:nvCxnSpPr>
          <p:cNvPr id="63" name="直線接點 62">
            <a:extLst>
              <a:ext uri="{FF2B5EF4-FFF2-40B4-BE49-F238E27FC236}">
                <a16:creationId xmlns:a16="http://schemas.microsoft.com/office/drawing/2014/main" id="{2F3E47DA-8B15-0B47-BF24-BB6FED88B958}"/>
              </a:ext>
            </a:extLst>
          </p:cNvPr>
          <p:cNvCxnSpPr>
            <a:cxnSpLocks/>
          </p:cNvCxnSpPr>
          <p:nvPr/>
        </p:nvCxnSpPr>
        <p:spPr>
          <a:xfrm>
            <a:off x="1841293" y="3446666"/>
            <a:ext cx="8772458" cy="0"/>
          </a:xfrm>
          <a:prstGeom prst="line">
            <a:avLst/>
          </a:prstGeom>
          <a:ln w="12700" cmpd="thinThick">
            <a:solidFill>
              <a:srgbClr val="9C1D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A5B8D19B-8792-0E47-8898-84F79A730B64}"/>
                  </a:ext>
                </a:extLst>
              </p:cNvPr>
              <p:cNvSpPr/>
              <p:nvPr/>
            </p:nvSpPr>
            <p:spPr>
              <a:xfrm>
                <a:off x="1657977" y="3295246"/>
                <a:ext cx="7051418" cy="73513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200" i="1" dirty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200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TW" sz="2200" i="1" dirty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altLang="zh-TW" sz="2200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TW" sz="22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TW" sz="2200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altLang="zh-TW" sz="220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200" i="1" dirty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zh-TW" sz="220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200" i="1" dirty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altLang="zh-TW" sz="22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TW" sz="2200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2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TW" sz="2200" i="1" dirty="0" smtClean="0">
                              <a:latin typeface="Cambria Math" panose="02040503050406030204" pitchFamily="18" charset="0"/>
                            </a:rPr>
                            <m:t>*</m:t>
                          </m:r>
                        </m:sup>
                      </m:sSup>
                      <m:sSubSup>
                        <m:sSubSupPr>
                          <m:ctrlPr>
                            <a:rPr lang="en-US" altLang="zh-TW" sz="2200" i="1" dirty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200" i="1" dirty="0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altLang="zh-TW" sz="2200" i="1" dirty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altLang="zh-TW" sz="22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TW" sz="2200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2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zh-TW" sz="2200" i="1" dirty="0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TW" sz="22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200" i="1" dirty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altLang="zh-TW" sz="22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TW" sz="2200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20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zh-TW" sz="2200" i="1" dirty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sSubSup>
                        <m:sSubSupPr>
                          <m:ctrlPr>
                            <a:rPr lang="en-US" altLang="zh-TW" sz="2200" i="1" dirty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200" i="1" dirty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altLang="zh-TW" sz="2200" i="1" dirty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altLang="zh-TW" sz="2200" i="1" dirty="0"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altLang="zh-TW" sz="2200" i="1" dirty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lang="en-US" altLang="zh-TW" sz="2200" i="1" dirty="0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US" altLang="zh-TW" sz="2200" i="1" dirty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200" i="1" dirty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200" i="1" dirty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TW" sz="22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TW" sz="2200" i="1" dirty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altLang="zh-TW" sz="2200" i="1" dirty="0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zh-TW" sz="2200" i="1" dirty="0">
                          <a:latin typeface="Cambria Math" panose="02040503050406030204" pitchFamily="18" charset="0"/>
                        </a:rPr>
                        <m:t>/</m:t>
                      </m:r>
                      <m:d>
                        <m:dPr>
                          <m:ctrlPr>
                            <a:rPr lang="en-US" altLang="zh-TW" sz="22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sz="22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200" i="1" dirty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US" altLang="zh-TW" sz="2200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zh-TW" sz="2200" i="1" dirty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en-US" altLang="zh-TW" sz="2200" i="1" dirty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200" i="1" dirty="0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TW" sz="2200" i="1" dirty="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altLang="zh-TW" sz="2200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  <m:r>
                            <a:rPr lang="en-US" altLang="zh-TW" sz="2200" i="1" dirty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zh-TW" sz="22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200" i="1" dirty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US" altLang="zh-TW" sz="220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zh-TW" sz="2200" i="1" dirty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en-US" altLang="zh-TW" sz="2200" i="1" dirty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200" i="1" dirty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TW" sz="2200" i="1" dirty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altLang="zh-TW" sz="220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zh-TW" sz="2200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altLang="zh-TW" sz="2200" i="1" dirty="0"/>
              </a:p>
            </p:txBody>
          </p:sp>
        </mc:Choice>
        <mc:Fallback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A5B8D19B-8792-0E47-8898-84F79A730B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7977" y="3295246"/>
                <a:ext cx="7051418" cy="73513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14F6C67A-EF8E-B140-BF7C-865C81B3F41F}"/>
                  </a:ext>
                </a:extLst>
              </p:cNvPr>
              <p:cNvSpPr/>
              <p:nvPr/>
            </p:nvSpPr>
            <p:spPr>
              <a:xfrm>
                <a:off x="1657977" y="3819100"/>
                <a:ext cx="6804170" cy="73513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200" i="1" dirty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200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TW" sz="2200" i="1" dirty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altLang="zh-TW" sz="2200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TW" sz="22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TW" sz="2200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altLang="zh-TW" sz="220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200" i="1" dirty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zh-TW" sz="220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200" i="1" dirty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altLang="zh-TW" sz="22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TW" sz="2200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200" i="1" dirty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zh-TW" sz="2200" i="1" dirty="0" smtClean="0">
                              <a:latin typeface="Cambria Math" panose="02040503050406030204" pitchFamily="18" charset="0"/>
                            </a:rPr>
                            <m:t>*</m:t>
                          </m:r>
                        </m:sup>
                      </m:sSup>
                      <m:sSubSup>
                        <m:sSubSupPr>
                          <m:ctrlPr>
                            <a:rPr lang="en-US" altLang="zh-TW" sz="2200" i="1" dirty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200" i="1" dirty="0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altLang="zh-TW" sz="2200" i="1" dirty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altLang="zh-TW" sz="2200" i="1" dirty="0">
                              <a:latin typeface="Cambria Math" panose="02040503050406030204" pitchFamily="18" charset="0"/>
                            </a:rPr>
                            <m:t>2,</m:t>
                          </m:r>
                          <m:r>
                            <a:rPr lang="en-US" altLang="zh-TW" sz="2200" i="1" dirty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lang="en-US" altLang="zh-TW" sz="2200" i="1" dirty="0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US" altLang="zh-TW" sz="2200" i="1" dirty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200" i="1" dirty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200" i="1" dirty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TW" sz="22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TW" sz="2200" i="1" dirty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altLang="zh-TW" sz="2200" i="1" dirty="0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zh-TW" sz="2200" i="1" dirty="0">
                          <a:latin typeface="Cambria Math" panose="02040503050406030204" pitchFamily="18" charset="0"/>
                        </a:rPr>
                        <m:t>/</m:t>
                      </m:r>
                      <m:d>
                        <m:dPr>
                          <m:ctrlPr>
                            <a:rPr lang="en-US" altLang="zh-TW" sz="22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sz="22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200" i="1" dirty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US" altLang="zh-TW" sz="220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zh-TW" sz="2200" i="1" dirty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en-US" altLang="zh-TW" sz="2200" i="1" dirty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200" i="1" dirty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TW" sz="2200" i="1" dirty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altLang="zh-TW" sz="220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zh-TW" sz="2200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altLang="zh-TW" sz="2200" i="1" dirty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zh-TW" sz="22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200" i="1" dirty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altLang="zh-TW" sz="2200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zh-TW" sz="2200" i="1" dirty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2200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zh-TW" sz="2200" i="1" dirty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en-US" altLang="zh-TW" sz="2200" i="1" dirty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200" i="1" dirty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altLang="zh-TW" sz="2200" i="1" dirty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altLang="zh-TW" sz="2200" i="1" dirty="0">
                                  <a:latin typeface="Cambria Math" panose="02040503050406030204" pitchFamily="18" charset="0"/>
                                </a:rPr>
                                <m:t>1,2</m:t>
                              </m:r>
                            </m:sup>
                          </m:sSubSup>
                          <m:r>
                            <a:rPr lang="en-US" altLang="zh-TW" sz="2200" i="1" dirty="0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altLang="zh-TW" sz="2200" i="1" dirty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200" i="1" dirty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200" i="1" dirty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altLang="zh-TW" sz="2200" i="1" dirty="0">
                                  <a:latin typeface="Cambria Math" panose="02040503050406030204" pitchFamily="18" charset="0"/>
                                </a:rPr>
                                <m:t>1∗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altLang="zh-TW" sz="2200" i="1" dirty="0"/>
              </a:p>
            </p:txBody>
          </p:sp>
        </mc:Choice>
        <mc:Fallback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14F6C67A-EF8E-B140-BF7C-865C81B3F4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7977" y="3819100"/>
                <a:ext cx="6804170" cy="73513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11F70DE0-456F-B249-9E32-922A42E39A83}"/>
                  </a:ext>
                </a:extLst>
              </p:cNvPr>
              <p:cNvSpPr/>
              <p:nvPr/>
            </p:nvSpPr>
            <p:spPr>
              <a:xfrm>
                <a:off x="1657977" y="4314171"/>
                <a:ext cx="8270854" cy="73513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200" i="1" dirty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200" i="1" dirty="0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TW" sz="2200" i="1" dirty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altLang="zh-TW" sz="2200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TW" sz="2200" i="1" dirty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zh-TW" sz="2200" i="1" dirty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altLang="zh-TW" sz="2200" i="1" dirty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TW" sz="22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sz="22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200" i="1" dirty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p>
                              <m:r>
                                <a:rPr lang="en-US" altLang="zh-TW" sz="2200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zh-TW" sz="2200" i="1" dirty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en-US" altLang="zh-TW" sz="2200" i="1" dirty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200" i="1" dirty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altLang="zh-TW" sz="2200" i="1" dirty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altLang="zh-TW" sz="2200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  <m:r>
                            <a:rPr lang="en-US" altLang="zh-TW" sz="2200" i="1" dirty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zh-TW" sz="22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200" i="1" dirty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p>
                              <m:r>
                                <a:rPr lang="en-US" altLang="zh-TW" sz="2200" i="1" dirty="0">
                                  <a:latin typeface="Cambria Math" panose="02040503050406030204" pitchFamily="18" charset="0"/>
                                </a:rPr>
                                <m:t>2∗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en-US" altLang="zh-TW" sz="2200" i="1" dirty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200" i="1" dirty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altLang="zh-TW" sz="2200" i="1" dirty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altLang="zh-TW" sz="2200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altLang="zh-TW" sz="2200" i="1" dirty="0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altLang="zh-TW" sz="2200" i="1" dirty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200" i="1" dirty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zh-TW" sz="2200" i="1" dirty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altLang="zh-TW" sz="2200" i="1" dirty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</m:e>
                      </m:d>
                      <m:r>
                        <a:rPr lang="en-US" altLang="zh-TW" sz="2200" i="1" dirty="0">
                          <a:latin typeface="Cambria Math" panose="02040503050406030204" pitchFamily="18" charset="0"/>
                        </a:rPr>
                        <m:t>/(</m:t>
                      </m:r>
                      <m:sSup>
                        <m:sSupPr>
                          <m:ctrlPr>
                            <a:rPr lang="en-US" altLang="zh-TW" sz="220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200" i="1" dirty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altLang="zh-TW" sz="22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TW" sz="2200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200" i="1" dirty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zh-TW" sz="2200" i="1" dirty="0" smtClean="0">
                              <a:latin typeface="Cambria Math" panose="02040503050406030204" pitchFamily="18" charset="0"/>
                            </a:rPr>
                            <m:t>*</m:t>
                          </m:r>
                        </m:sup>
                      </m:sSup>
                      <m:sSubSup>
                        <m:sSubSupPr>
                          <m:ctrlPr>
                            <a:rPr lang="en-US" altLang="zh-TW" sz="2200" i="1" dirty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200" i="1" dirty="0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altLang="zh-TW" sz="2200" i="1" dirty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altLang="zh-TW" sz="2200" i="1" dirty="0">
                              <a:latin typeface="Cambria Math" panose="02040503050406030204" pitchFamily="18" charset="0"/>
                            </a:rPr>
                            <m:t>2,</m:t>
                          </m:r>
                          <m:r>
                            <a:rPr lang="en-US" altLang="zh-TW" sz="2200" i="1" dirty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lang="en-US" altLang="zh-TW" sz="2200" i="1" dirty="0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US" altLang="zh-TW" sz="2200" i="1" dirty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200" i="1" dirty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200" i="1" dirty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TW" sz="22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TW" sz="2200" i="1" dirty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altLang="zh-TW" sz="2200" i="1" dirty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TW" sz="22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200" i="1" dirty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altLang="zh-TW" sz="2200" i="1" dirty="0"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altLang="zh-TW" sz="2200" i="1" dirty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zh-TW" sz="2200" i="1" dirty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sSubSup>
                        <m:sSubSupPr>
                          <m:ctrlPr>
                            <a:rPr lang="en-US" altLang="zh-TW" sz="2200" i="1" dirty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200" i="1" dirty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altLang="zh-TW" sz="2200" i="1" dirty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altLang="zh-TW" sz="2200" i="1" dirty="0">
                              <a:latin typeface="Cambria Math" panose="02040503050406030204" pitchFamily="18" charset="0"/>
                            </a:rPr>
                            <m:t>1,3</m:t>
                          </m:r>
                        </m:sup>
                      </m:sSubSup>
                      <m:r>
                        <a:rPr lang="en-US" altLang="zh-TW" sz="2200" i="1" dirty="0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US" altLang="zh-TW" sz="2200" i="1" dirty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200" i="1" dirty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200" i="1" dirty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TW" sz="2200" i="1" dirty="0">
                              <a:latin typeface="Cambria Math" panose="02040503050406030204" pitchFamily="18" charset="0"/>
                            </a:rPr>
                            <m:t>1∗</m:t>
                          </m:r>
                        </m:sup>
                      </m:sSubSup>
                      <m:r>
                        <a:rPr lang="en-US" altLang="zh-TW" sz="220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TW" sz="2200" i="1" dirty="0"/>
              </a:p>
            </p:txBody>
          </p:sp>
        </mc:Choice>
        <mc:Fallback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11F70DE0-456F-B249-9E32-922A42E39A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7977" y="4314171"/>
                <a:ext cx="8270854" cy="73513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F43C400F-BF4B-0548-B9B2-67D7E2A0F1FC}"/>
                  </a:ext>
                </a:extLst>
              </p:cNvPr>
              <p:cNvSpPr/>
              <p:nvPr/>
            </p:nvSpPr>
            <p:spPr>
              <a:xfrm>
                <a:off x="1777495" y="6173177"/>
                <a:ext cx="1547924" cy="5208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sz="2200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sz="220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TW" sz="2200" i="1" dirty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altLang="zh-TW" sz="2200" i="1" dirty="0">
                            <a:latin typeface="Cambria Math" panose="02040503050406030204" pitchFamily="18" charset="0"/>
                          </a:rPr>
                          <m:t>𝐼𝐼𝐼</m:t>
                        </m:r>
                      </m:sup>
                    </m:sSubSup>
                    <m:r>
                      <a:rPr lang="en-US" altLang="zh-TW" sz="2200" i="1" dirty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zh-TW" sz="2200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sz="220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TW" sz="2200" i="1" dirty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altLang="zh-TW" sz="2200" i="1" dirty="0">
                            <a:latin typeface="Cambria Math" panose="02040503050406030204" pitchFamily="18" charset="0"/>
                          </a:rPr>
                          <m:t>(3)</m:t>
                        </m:r>
                      </m:sup>
                    </m:sSubSup>
                  </m:oMath>
                </a14:m>
                <a:r>
                  <a:rPr lang="zh-TW" altLang="en-US" sz="2200" i="1" dirty="0"/>
                  <a:t> </a:t>
                </a:r>
              </a:p>
            </p:txBody>
          </p:sp>
        </mc:Choice>
        <mc:Fallback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F43C400F-BF4B-0548-B9B2-67D7E2A0F1F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7495" y="6173177"/>
                <a:ext cx="1547924" cy="520848"/>
              </a:xfrm>
              <a:prstGeom prst="rect">
                <a:avLst/>
              </a:prstGeom>
              <a:blipFill>
                <a:blip r:embed="rId5"/>
                <a:stretch>
                  <a:fillRect l="-813" b="-238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C178F26A-D065-7349-BED3-6FE2A5B21CA3}"/>
                  </a:ext>
                </a:extLst>
              </p:cNvPr>
              <p:cNvSpPr/>
              <p:nvPr/>
            </p:nvSpPr>
            <p:spPr>
              <a:xfrm>
                <a:off x="1777495" y="5197445"/>
                <a:ext cx="7752379" cy="48692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sz="2200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sz="2200" i="1" dirty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TW" sz="2200" i="1" dirty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altLang="zh-TW" sz="2200" i="1" dirty="0">
                            <a:latin typeface="Cambria Math" panose="02040503050406030204" pitchFamily="18" charset="0"/>
                          </a:rPr>
                          <m:t>𝐼</m:t>
                        </m:r>
                      </m:sup>
                    </m:sSubSup>
                    <m:r>
                      <a:rPr lang="en-US" altLang="zh-TW" sz="2200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2200" i="1" dirty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TW" sz="22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200" i="1" dirty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altLang="zh-TW" sz="2200" i="1" dirty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TW" sz="2200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200" i="1" dirty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TW" sz="2200" i="1" dirty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sSubSup>
                      <m:sSubSupPr>
                        <m:ctrlPr>
                          <a:rPr lang="en-US" altLang="zh-TW" sz="2200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sz="2200" i="1" dirty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altLang="zh-TW" sz="2200" i="1" dirty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altLang="zh-TW" sz="2200" i="1" dirty="0">
                            <a:latin typeface="Cambria Math" panose="02040503050406030204" pitchFamily="18" charset="0"/>
                          </a:rPr>
                          <m:t>1,2</m:t>
                        </m:r>
                      </m:sup>
                    </m:sSubSup>
                    <m:r>
                      <a:rPr lang="en-US" altLang="zh-TW" sz="2200" i="1" dirty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zh-TW" sz="22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200" i="1" dirty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altLang="zh-TW" sz="2200" i="1" dirty="0"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lang="en-US" altLang="zh-TW" sz="2200" i="1" dirty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altLang="zh-TW" sz="2200" i="1" dirty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sSubSup>
                      <m:sSubSupPr>
                        <m:ctrlPr>
                          <a:rPr lang="en-US" altLang="zh-TW" sz="2200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sz="2200" i="1" dirty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altLang="zh-TW" sz="2200" i="1" dirty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altLang="zh-TW" sz="2200" i="1" dirty="0">
                            <a:latin typeface="Cambria Math" panose="02040503050406030204" pitchFamily="18" charset="0"/>
                          </a:rPr>
                          <m:t>1,3</m:t>
                        </m:r>
                      </m:sup>
                    </m:sSubSup>
                    <m:r>
                      <a:rPr lang="en-US" altLang="zh-TW" sz="2200" i="1" dirty="0">
                        <a:latin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en-US" altLang="zh-TW" sz="2200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sz="2200" i="1" dirty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TW" sz="2200" i="1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altLang="zh-TW" sz="2200" i="1" dirty="0">
                            <a:latin typeface="Cambria Math" panose="02040503050406030204" pitchFamily="18" charset="0"/>
                          </a:rPr>
                          <m:t>1∗</m:t>
                        </m:r>
                      </m:sup>
                    </m:sSubSup>
                    <m:r>
                      <a:rPr lang="en-US" altLang="zh-TW" sz="2200" i="1" dirty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zh-TW" sz="22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200" i="1" dirty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US" altLang="zh-TW" sz="2200" i="1" dirty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TW" sz="2200" i="1" dirty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sSubSup>
                      <m:sSubSupPr>
                        <m:ctrlPr>
                          <a:rPr lang="en-US" altLang="zh-TW" sz="2200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sz="2200" i="1" dirty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TW" sz="2200" i="1" dirty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altLang="zh-TW" sz="2200" i="1" dirty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TW" sz="2200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altLang="zh-TW" sz="2200" i="1" dirty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zh-TW" sz="2200" i="1" dirty="0">
                        <a:latin typeface="Cambria Math" panose="02040503050406030204" pitchFamily="18" charset="0"/>
                      </a:rPr>
                      <m:t>/</m:t>
                    </m:r>
                    <m:d>
                      <m:dPr>
                        <m:ctrlPr>
                          <a:rPr lang="en-US" altLang="zh-TW" sz="22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sz="22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200" i="1" dirty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altLang="zh-TW" sz="2200" i="1" dirty="0">
                                <a:latin typeface="Cambria Math" panose="02040503050406030204" pitchFamily="18" charset="0"/>
                              </a:rPr>
                              <m:t>1∗</m:t>
                            </m:r>
                          </m:sup>
                        </m:sSup>
                        <m:sSubSup>
                          <m:sSubSupPr>
                            <m:ctrlPr>
                              <a:rPr lang="en-US" altLang="zh-TW" sz="2200" i="1" dirty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sz="2200" i="1" dirty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TW" sz="2200" i="1" dirty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US" altLang="zh-TW" sz="22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  <m:r>
                          <a:rPr lang="en-US" altLang="zh-TW" sz="2200" i="1" dirty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zh-TW" sz="22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200" i="1" dirty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altLang="zh-TW" sz="22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zh-TW" sz="2200" i="1" dirty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sSubSup>
                          <m:sSubSupPr>
                            <m:ctrlPr>
                              <a:rPr lang="en-US" altLang="zh-TW" sz="2200" i="1" dirty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sz="2200" i="1" dirty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TW" sz="2200" i="1" dirty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US" altLang="zh-TW" sz="22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d>
                  </m:oMath>
                </a14:m>
                <a:r>
                  <a:rPr lang="zh-TW" altLang="en-US" sz="2200" i="1" dirty="0"/>
                  <a:t> </a:t>
                </a:r>
              </a:p>
            </p:txBody>
          </p:sp>
        </mc:Choice>
        <mc:Fallback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C178F26A-D065-7349-BED3-6FE2A5B21C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7495" y="5197445"/>
                <a:ext cx="7752379" cy="486928"/>
              </a:xfrm>
              <a:prstGeom prst="rect">
                <a:avLst/>
              </a:prstGeom>
              <a:blipFill>
                <a:blip r:embed="rId6"/>
                <a:stretch>
                  <a:fillRect l="-164" b="-1282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2E414636-69C3-944F-9F04-4B320BC04CAA}"/>
                  </a:ext>
                </a:extLst>
              </p:cNvPr>
              <p:cNvSpPr/>
              <p:nvPr/>
            </p:nvSpPr>
            <p:spPr>
              <a:xfrm>
                <a:off x="1777495" y="5686249"/>
                <a:ext cx="10278455" cy="48692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sz="2200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sz="2200" i="1" dirty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TW" sz="2200" i="1" dirty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altLang="zh-TW" sz="2200" i="1" dirty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altLang="zh-TW" sz="2200" i="1" dirty="0">
                            <a:latin typeface="Cambria Math" panose="02040503050406030204" pitchFamily="18" charset="0"/>
                          </a:rPr>
                          <m:t>𝐼</m:t>
                        </m:r>
                      </m:sup>
                    </m:sSubSup>
                    <m:r>
                      <a:rPr lang="en-US" altLang="zh-TW" sz="2200" i="1" dirty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TW" sz="22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sz="22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200" i="1" dirty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altLang="zh-TW" sz="22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zh-TW" sz="2200" i="1" dirty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2200" i="1" dirty="0"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altLang="zh-TW" sz="2200" i="1" dirty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sSubSup>
                          <m:sSubSupPr>
                            <m:ctrlPr>
                              <a:rPr lang="en-US" altLang="zh-TW" sz="2200" i="1" dirty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sz="2200" i="1" dirty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altLang="zh-TW" sz="2200" i="1" dirty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US" altLang="zh-TW" sz="2200" i="1" dirty="0">
                                <a:latin typeface="Cambria Math" panose="02040503050406030204" pitchFamily="18" charset="0"/>
                              </a:rPr>
                              <m:t>2,3</m:t>
                            </m:r>
                          </m:sup>
                        </m:sSubSup>
                        <m:r>
                          <a:rPr lang="en-US" altLang="zh-TW" sz="2200" i="1" dirty="0"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en-US" altLang="zh-TW" sz="2200" i="1" dirty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sz="2200" i="1" dirty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200" i="1" dirty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altLang="zh-TW" sz="2200" i="1" dirty="0">
                                <a:latin typeface="Cambria Math" panose="02040503050406030204" pitchFamily="18" charset="0"/>
                              </a:rPr>
                              <m:t>2∗</m:t>
                            </m:r>
                          </m:sup>
                        </m:sSubSup>
                        <m:r>
                          <a:rPr lang="en-US" altLang="zh-TW" sz="2200" i="1" dirty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zh-TW" sz="22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200" i="1" dirty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altLang="zh-TW" sz="2200" i="1" dirty="0">
                                <a:latin typeface="Cambria Math" panose="02040503050406030204" pitchFamily="18" charset="0"/>
                              </a:rPr>
                              <m:t>1,</m:t>
                            </m:r>
                            <m:r>
                              <a:rPr lang="en-US" altLang="zh-TW" sz="2200" i="1" dirty="0"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altLang="zh-TW" sz="2200" i="1" dirty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sSubSup>
                          <m:sSubSupPr>
                            <m:ctrlPr>
                              <a:rPr lang="en-US" altLang="zh-TW" sz="2200" i="1" dirty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sz="2200" i="1" dirty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altLang="zh-TW" sz="2200" i="1" dirty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US" altLang="zh-TW" sz="2200" i="1" dirty="0">
                                <a:latin typeface="Cambria Math" panose="02040503050406030204" pitchFamily="18" charset="0"/>
                              </a:rPr>
                              <m:t>1,3</m:t>
                            </m:r>
                          </m:sup>
                        </m:sSubSup>
                        <m:r>
                          <a:rPr lang="en-US" altLang="zh-TW" sz="2200" i="1" dirty="0"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en-US" altLang="zh-TW" sz="2200" i="1" dirty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sz="2200" i="1" dirty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200" i="1" dirty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altLang="zh-TW" sz="2200" i="1" dirty="0">
                                <a:latin typeface="Cambria Math" panose="02040503050406030204" pitchFamily="18" charset="0"/>
                              </a:rPr>
                              <m:t>1∗</m:t>
                            </m:r>
                          </m:sup>
                        </m:sSubSup>
                      </m:e>
                    </m:d>
                    <m:r>
                      <a:rPr lang="en-US" altLang="zh-TW" sz="2200" i="1" dirty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altLang="zh-TW" sz="2200" i="1" dirty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TW" sz="22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200" i="1" dirty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altLang="zh-TW" sz="2200" i="1" dirty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TW" sz="2200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200" i="1" dirty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TW" sz="2200" i="1" dirty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sSubSup>
                      <m:sSubSupPr>
                        <m:ctrlPr>
                          <a:rPr lang="en-US" altLang="zh-TW" sz="2200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sz="2200" i="1" dirty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altLang="zh-TW" sz="2200" i="1" dirty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altLang="zh-TW" sz="2200" i="1" dirty="0">
                            <a:latin typeface="Cambria Math" panose="02040503050406030204" pitchFamily="18" charset="0"/>
                          </a:rPr>
                          <m:t>1,2</m:t>
                        </m:r>
                      </m:sup>
                    </m:sSubSup>
                    <m:r>
                      <a:rPr lang="en-US" altLang="zh-TW" sz="2200" i="1" dirty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zh-TW" sz="22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200" i="1" dirty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altLang="zh-TW" sz="2200" i="1" dirty="0"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lang="en-US" altLang="zh-TW" sz="2200" i="1" dirty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altLang="zh-TW" sz="2200" i="1" dirty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sSubSup>
                      <m:sSubSupPr>
                        <m:ctrlPr>
                          <a:rPr lang="en-US" altLang="zh-TW" sz="2200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sz="2200" i="1" dirty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altLang="zh-TW" sz="2200" i="1" dirty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altLang="zh-TW" sz="2200" i="1" dirty="0">
                            <a:latin typeface="Cambria Math" panose="02040503050406030204" pitchFamily="18" charset="0"/>
                          </a:rPr>
                          <m:t>1,3</m:t>
                        </m:r>
                      </m:sup>
                    </m:sSubSup>
                    <m:r>
                      <a:rPr lang="en-US" altLang="zh-TW" sz="2200" i="1" dirty="0">
                        <a:latin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en-US" altLang="zh-TW" sz="2200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sz="2200" i="1" dirty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TW" sz="2200" i="1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altLang="zh-TW" sz="2200" i="1" dirty="0">
                            <a:latin typeface="Cambria Math" panose="02040503050406030204" pitchFamily="18" charset="0"/>
                          </a:rPr>
                          <m:t>1∗</m:t>
                        </m:r>
                      </m:sup>
                    </m:sSubSup>
                    <m:r>
                      <a:rPr lang="en-US" altLang="zh-TW" sz="2200" i="1" dirty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zh-TW" sz="22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200" i="1" dirty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US" altLang="zh-TW" sz="2200" i="1" dirty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TW" sz="2200" i="1" dirty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sSubSup>
                      <m:sSubSupPr>
                        <m:ctrlPr>
                          <a:rPr lang="en-US" altLang="zh-TW" sz="2200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sz="2200" i="1" dirty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TW" sz="2200" i="1" dirty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altLang="zh-TW" sz="2200" i="1" dirty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TW" sz="2200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altLang="zh-TW" sz="22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TW" altLang="en-US" sz="2200" i="1" dirty="0"/>
                  <a:t> </a:t>
                </a:r>
              </a:p>
            </p:txBody>
          </p:sp>
        </mc:Choice>
        <mc:Fallback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2E414636-69C3-944F-9F04-4B320BC04C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7495" y="5686249"/>
                <a:ext cx="10278455" cy="486928"/>
              </a:xfrm>
              <a:prstGeom prst="rect">
                <a:avLst/>
              </a:prstGeom>
              <a:blipFill>
                <a:blip r:embed="rId7"/>
                <a:stretch>
                  <a:fillRect l="-123" b="-125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矩形 15">
            <a:extLst>
              <a:ext uri="{FF2B5EF4-FFF2-40B4-BE49-F238E27FC236}">
                <a16:creationId xmlns:a16="http://schemas.microsoft.com/office/drawing/2014/main" id="{22C08068-B73C-524A-9D56-6B7A907322FF}"/>
              </a:ext>
            </a:extLst>
          </p:cNvPr>
          <p:cNvSpPr/>
          <p:nvPr/>
        </p:nvSpPr>
        <p:spPr>
          <a:xfrm>
            <a:off x="537041" y="875207"/>
            <a:ext cx="6182398" cy="523220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kumimoji="1" lang="en" altLang="zh-TW" sz="2800" dirty="0">
                <a:latin typeface="+mn-ea"/>
              </a:rPr>
              <a:t>Methodology - </a:t>
            </a:r>
            <a:r>
              <a:rPr kumimoji="1" lang="en-US" altLang="zh-TW" sz="2800" dirty="0">
                <a:latin typeface="+mn-ea"/>
              </a:rPr>
              <a:t>network DEA model</a:t>
            </a:r>
          </a:p>
        </p:txBody>
      </p:sp>
      <p:sp>
        <p:nvSpPr>
          <p:cNvPr id="18" name="副標題 1">
            <a:extLst>
              <a:ext uri="{FF2B5EF4-FFF2-40B4-BE49-F238E27FC236}">
                <a16:creationId xmlns:a16="http://schemas.microsoft.com/office/drawing/2014/main" id="{42351473-16EC-9E4A-B597-EB2D9FE1FEDE}"/>
              </a:ext>
            </a:extLst>
          </p:cNvPr>
          <p:cNvSpPr txBox="1">
            <a:spLocks/>
          </p:cNvSpPr>
          <p:nvPr/>
        </p:nvSpPr>
        <p:spPr>
          <a:xfrm>
            <a:off x="537041" y="548624"/>
            <a:ext cx="4876623" cy="326583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zh-TW" sz="1200" dirty="0"/>
              <a:t>Efficiency Measure in Insurance Industry – A Network DEA Model</a:t>
            </a:r>
            <a:endParaRPr lang="zh-TW" altLang="en-US" sz="1200" dirty="0"/>
          </a:p>
        </p:txBody>
      </p:sp>
      <p:pic>
        <p:nvPicPr>
          <p:cNvPr id="19" name="圖形 18">
            <a:extLst>
              <a:ext uri="{FF2B5EF4-FFF2-40B4-BE49-F238E27FC236}">
                <a16:creationId xmlns:a16="http://schemas.microsoft.com/office/drawing/2014/main" id="{80B77428-E6E7-3649-A4BD-7DD38EDE5BB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895284" y="1336687"/>
            <a:ext cx="6514110" cy="2040506"/>
          </a:xfrm>
          <a:prstGeom prst="rect">
            <a:avLst/>
          </a:prstGeom>
        </p:spPr>
      </p:pic>
      <p:sp>
        <p:nvSpPr>
          <p:cNvPr id="24" name="文字方塊 23">
            <a:extLst>
              <a:ext uri="{FF2B5EF4-FFF2-40B4-BE49-F238E27FC236}">
                <a16:creationId xmlns:a16="http://schemas.microsoft.com/office/drawing/2014/main" id="{56A92CCE-09C8-C043-A38E-86C44E140C3B}"/>
              </a:ext>
            </a:extLst>
          </p:cNvPr>
          <p:cNvSpPr txBox="1"/>
          <p:nvPr/>
        </p:nvSpPr>
        <p:spPr>
          <a:xfrm>
            <a:off x="6638285" y="1000101"/>
            <a:ext cx="1999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VRS input-oriented</a:t>
            </a:r>
            <a:endParaRPr kumimoji="1" lang="zh-TW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81095023-34A0-4E46-8DB6-A9DFAF1AA72F}"/>
                  </a:ext>
                </a:extLst>
              </p:cNvPr>
              <p:cNvSpPr/>
              <p:nvPr/>
            </p:nvSpPr>
            <p:spPr>
              <a:xfrm>
                <a:off x="3945365" y="6249480"/>
                <a:ext cx="2229393" cy="4445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20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200" i="1" dirty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TW" sz="2200" i="1" dirty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zh-TW" sz="2200" i="1" dirty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TW" sz="2200" i="1" dirty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20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TW" sz="2200" i="1" dirty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altLang="zh-TW" sz="2200" i="1" dirty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sup>
                      </m:sSubSup>
                      <m:r>
                        <a:rPr lang="en-US" altLang="zh-TW" sz="2200" i="1" dirty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*</m:t>
                      </m:r>
                      <m:sSubSup>
                        <m:sSubSupPr>
                          <m:ctrlPr>
                            <a:rPr lang="en-US" altLang="zh-TW" sz="2200" i="1" dirty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20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TW" sz="2200" i="1" dirty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altLang="zh-TW" sz="2200" i="1" dirty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altLang="zh-TW" sz="2200" i="1" dirty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sup>
                      </m:sSubSup>
                      <m:r>
                        <a:rPr lang="en-US" altLang="zh-TW" sz="2200" i="1" dirty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*</m:t>
                      </m:r>
                      <m:sSubSup>
                        <m:sSubSupPr>
                          <m:ctrlPr>
                            <a:rPr lang="en-US" altLang="zh-TW" sz="2200" i="1" dirty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20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TW" sz="2200" i="1" dirty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altLang="zh-TW" sz="2200" i="1" dirty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altLang="zh-TW" sz="2200" i="1" dirty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altLang="zh-TW" sz="2200" i="1" dirty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sup>
                      </m:sSubSup>
                    </m:oMath>
                  </m:oMathPara>
                </a14:m>
                <a:endParaRPr lang="zh-TW" altLang="en-US" sz="2200" i="1" dirty="0">
                  <a:solidFill>
                    <a:schemeClr val="accent1"/>
                  </a:solidFill>
                </a:endParaRPr>
              </a:p>
            </p:txBody>
          </p:sp>
        </mc:Choice>
        <mc:Fallback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81095023-34A0-4E46-8DB6-A9DFAF1AA7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5365" y="6249480"/>
                <a:ext cx="2229393" cy="444545"/>
              </a:xfrm>
              <a:prstGeom prst="rect">
                <a:avLst/>
              </a:prstGeom>
              <a:blipFill>
                <a:blip r:embed="rId10"/>
                <a:stretch>
                  <a:fillRect b="-277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53601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4F94894F-5459-4F0D-B300-659C0867F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76204-31A9-4A2C-966B-5871E43C8161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18" name="副標題 1">
            <a:extLst>
              <a:ext uri="{FF2B5EF4-FFF2-40B4-BE49-F238E27FC236}">
                <a16:creationId xmlns:a16="http://schemas.microsoft.com/office/drawing/2014/main" id="{42351473-16EC-9E4A-B597-EB2D9FE1FEDE}"/>
              </a:ext>
            </a:extLst>
          </p:cNvPr>
          <p:cNvSpPr txBox="1">
            <a:spLocks/>
          </p:cNvSpPr>
          <p:nvPr/>
        </p:nvSpPr>
        <p:spPr>
          <a:xfrm>
            <a:off x="537041" y="548624"/>
            <a:ext cx="4876623" cy="326583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zh-TW" sz="1200" dirty="0"/>
              <a:t>Efficiency Measure in Insurance Industry – A Network DEA Model</a:t>
            </a:r>
            <a:endParaRPr lang="zh-TW" altLang="en-US" sz="1200" dirty="0"/>
          </a:p>
        </p:txBody>
      </p:sp>
      <p:pic>
        <p:nvPicPr>
          <p:cNvPr id="19" name="圖形 18">
            <a:extLst>
              <a:ext uri="{FF2B5EF4-FFF2-40B4-BE49-F238E27FC236}">
                <a16:creationId xmlns:a16="http://schemas.microsoft.com/office/drawing/2014/main" id="{80B77428-E6E7-3649-A4BD-7DD38EDE5B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72273" y="74053"/>
            <a:ext cx="4993627" cy="1564223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64705F83-1B43-EF46-8C92-A625B55F475B}"/>
              </a:ext>
            </a:extLst>
          </p:cNvPr>
          <p:cNvSpPr/>
          <p:nvPr/>
        </p:nvSpPr>
        <p:spPr>
          <a:xfrm>
            <a:off x="537041" y="875207"/>
            <a:ext cx="2663230" cy="523220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kumimoji="1" lang="en" altLang="zh-TW" sz="2800" dirty="0">
                <a:latin typeface="+mn-ea"/>
              </a:rPr>
              <a:t>Analysis Result</a:t>
            </a:r>
            <a:endParaRPr kumimoji="1" lang="en-US" altLang="zh-TW" sz="2800" dirty="0">
              <a:latin typeface="+mn-ea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CE812552-347E-DA49-8C93-9665352227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25010"/>
            <a:ext cx="12192000" cy="4867124"/>
          </a:xfrm>
          <a:prstGeom prst="rect">
            <a:avLst/>
          </a:prstGeom>
        </p:spPr>
      </p:pic>
      <p:sp>
        <p:nvSpPr>
          <p:cNvPr id="26" name="矩形 25">
            <a:extLst>
              <a:ext uri="{FF2B5EF4-FFF2-40B4-BE49-F238E27FC236}">
                <a16:creationId xmlns:a16="http://schemas.microsoft.com/office/drawing/2014/main" id="{6D5F5EE8-7C8D-594F-B76B-1DEB19DE8D36}"/>
              </a:ext>
            </a:extLst>
          </p:cNvPr>
          <p:cNvSpPr/>
          <p:nvPr/>
        </p:nvSpPr>
        <p:spPr>
          <a:xfrm>
            <a:off x="7823449" y="3298601"/>
            <a:ext cx="645638" cy="206829"/>
          </a:xfrm>
          <a:prstGeom prst="rect">
            <a:avLst/>
          </a:prstGeom>
          <a:solidFill>
            <a:schemeClr val="accent1">
              <a:alpha val="19952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C37BB7FD-2838-A941-AEAE-7DC4B6B79CD7}"/>
              </a:ext>
            </a:extLst>
          </p:cNvPr>
          <p:cNvSpPr/>
          <p:nvPr/>
        </p:nvSpPr>
        <p:spPr>
          <a:xfrm>
            <a:off x="8759620" y="5225373"/>
            <a:ext cx="580323" cy="217714"/>
          </a:xfrm>
          <a:prstGeom prst="rect">
            <a:avLst/>
          </a:prstGeom>
          <a:solidFill>
            <a:schemeClr val="accent2">
              <a:alpha val="19952"/>
            </a:schemeClr>
          </a:solidFill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63270955-E9E8-414A-9237-431413DD4D87}"/>
              </a:ext>
            </a:extLst>
          </p:cNvPr>
          <p:cNvSpPr txBox="1"/>
          <p:nvPr/>
        </p:nvSpPr>
        <p:spPr>
          <a:xfrm>
            <a:off x="3532413" y="973743"/>
            <a:ext cx="1511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Life insurance</a:t>
            </a:r>
            <a:endParaRPr kumimoji="1" lang="zh-TW" altLang="en-US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45484BB6-FFB6-9546-89C2-20ABCEAEA19A}"/>
              </a:ext>
            </a:extLst>
          </p:cNvPr>
          <p:cNvSpPr txBox="1"/>
          <p:nvPr/>
        </p:nvSpPr>
        <p:spPr>
          <a:xfrm>
            <a:off x="537041" y="1337245"/>
            <a:ext cx="2969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measure by </a:t>
            </a:r>
            <a:r>
              <a:rPr kumimoji="1" lang="en-US" altLang="zh-TW" dirty="0">
                <a:solidFill>
                  <a:schemeClr val="accent1"/>
                </a:solidFill>
              </a:rPr>
              <a:t>process</a:t>
            </a:r>
            <a:r>
              <a:rPr kumimoji="1" lang="en-US" altLang="zh-TW" dirty="0"/>
              <a:t> efficiency</a:t>
            </a:r>
            <a:endParaRPr kumimoji="1" lang="zh-TW" altLang="en-US" dirty="0"/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7C54B74C-7D3D-F348-B4D4-0E630E0844E0}"/>
              </a:ext>
            </a:extLst>
          </p:cNvPr>
          <p:cNvSpPr txBox="1"/>
          <p:nvPr/>
        </p:nvSpPr>
        <p:spPr>
          <a:xfrm>
            <a:off x="3519727" y="1337245"/>
            <a:ext cx="27517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solidFill>
                  <a:schemeClr val="bg1">
                    <a:lumMod val="75000"/>
                  </a:schemeClr>
                </a:solidFill>
              </a:rPr>
              <a:t>measure by stage efficiency</a:t>
            </a:r>
            <a:endParaRPr kumimoji="1" lang="zh-TW" alt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4A1D0A8B-72FA-1048-969D-8D2652E18180}"/>
              </a:ext>
            </a:extLst>
          </p:cNvPr>
          <p:cNvSpPr/>
          <p:nvPr/>
        </p:nvSpPr>
        <p:spPr>
          <a:xfrm>
            <a:off x="5972273" y="3592164"/>
            <a:ext cx="4201886" cy="413428"/>
          </a:xfrm>
          <a:prstGeom prst="rect">
            <a:avLst/>
          </a:prstGeom>
          <a:solidFill>
            <a:schemeClr val="bg1">
              <a:alpha val="85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accent1">
                    <a:lumMod val="75000"/>
                  </a:schemeClr>
                </a:solidFill>
              </a:rPr>
              <a:t>Technical efficiency lower than 0</a:t>
            </a:r>
            <a:endParaRPr kumimoji="1" lang="zh-TW" alt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F9A23FBD-EE23-1C4C-B5A4-26234E78F0A6}"/>
              </a:ext>
            </a:extLst>
          </p:cNvPr>
          <p:cNvSpPr/>
          <p:nvPr/>
        </p:nvSpPr>
        <p:spPr>
          <a:xfrm>
            <a:off x="5972273" y="5604182"/>
            <a:ext cx="4201886" cy="413428"/>
          </a:xfrm>
          <a:prstGeom prst="rect">
            <a:avLst/>
          </a:prstGeom>
          <a:solidFill>
            <a:schemeClr val="bg1">
              <a:alpha val="85000"/>
            </a:schemeClr>
          </a:solidFill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accent2"/>
                </a:solidFill>
              </a:rPr>
              <a:t>Scale efficiency greater than 1</a:t>
            </a:r>
            <a:endParaRPr kumimoji="1" lang="zh-TW" altLang="en-US" dirty="0">
              <a:solidFill>
                <a:schemeClr val="accent2"/>
              </a:solidFill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4D9F8121-AC8E-BF49-8884-2DA09F015B0F}"/>
              </a:ext>
            </a:extLst>
          </p:cNvPr>
          <p:cNvSpPr/>
          <p:nvPr/>
        </p:nvSpPr>
        <p:spPr>
          <a:xfrm>
            <a:off x="0" y="6159353"/>
            <a:ext cx="12192000" cy="698647"/>
          </a:xfrm>
          <a:prstGeom prst="rect">
            <a:avLst/>
          </a:prstGeom>
          <a:solidFill>
            <a:schemeClr val="bg1">
              <a:alpha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>
                <a:solidFill>
                  <a:schemeClr val="tx1"/>
                </a:solidFill>
              </a:rPr>
              <a:t>Most of the results follow the common sense </a:t>
            </a:r>
            <a:endParaRPr kumimoji="1" lang="zh-TW" alt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39284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4F94894F-5459-4F0D-B300-659C0867F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76204-31A9-4A2C-966B-5871E43C8161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18" name="副標題 1">
            <a:extLst>
              <a:ext uri="{FF2B5EF4-FFF2-40B4-BE49-F238E27FC236}">
                <a16:creationId xmlns:a16="http://schemas.microsoft.com/office/drawing/2014/main" id="{42351473-16EC-9E4A-B597-EB2D9FE1FEDE}"/>
              </a:ext>
            </a:extLst>
          </p:cNvPr>
          <p:cNvSpPr txBox="1">
            <a:spLocks/>
          </p:cNvSpPr>
          <p:nvPr/>
        </p:nvSpPr>
        <p:spPr>
          <a:xfrm>
            <a:off x="537041" y="548624"/>
            <a:ext cx="4876623" cy="326583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zh-TW" sz="1200" dirty="0"/>
              <a:t>Efficiency Measure in Insurance Industry – A Network DEA Model</a:t>
            </a:r>
            <a:endParaRPr lang="zh-TW" altLang="en-US" sz="12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64705F83-1B43-EF46-8C92-A625B55F475B}"/>
              </a:ext>
            </a:extLst>
          </p:cNvPr>
          <p:cNvSpPr/>
          <p:nvPr/>
        </p:nvSpPr>
        <p:spPr>
          <a:xfrm>
            <a:off x="537041" y="875207"/>
            <a:ext cx="2663230" cy="523220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kumimoji="1" lang="en" altLang="zh-TW" sz="2800" dirty="0">
                <a:latin typeface="+mn-ea"/>
              </a:rPr>
              <a:t>Analysis Result</a:t>
            </a:r>
            <a:endParaRPr kumimoji="1" lang="en-US" altLang="zh-TW" sz="2800" dirty="0">
              <a:latin typeface="+mn-ea"/>
            </a:endParaRPr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6774D1C1-CC54-C74C-9238-BE26F0E405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39448"/>
            <a:ext cx="12192000" cy="4838248"/>
          </a:xfrm>
          <a:prstGeom prst="rect">
            <a:avLst/>
          </a:prstGeom>
        </p:spPr>
      </p:pic>
      <p:sp>
        <p:nvSpPr>
          <p:cNvPr id="26" name="矩形 25">
            <a:extLst>
              <a:ext uri="{FF2B5EF4-FFF2-40B4-BE49-F238E27FC236}">
                <a16:creationId xmlns:a16="http://schemas.microsoft.com/office/drawing/2014/main" id="{6D5F5EE8-7C8D-594F-B76B-1DEB19DE8D36}"/>
              </a:ext>
            </a:extLst>
          </p:cNvPr>
          <p:cNvSpPr/>
          <p:nvPr/>
        </p:nvSpPr>
        <p:spPr>
          <a:xfrm>
            <a:off x="7779906" y="3292927"/>
            <a:ext cx="645638" cy="206829"/>
          </a:xfrm>
          <a:prstGeom prst="rect">
            <a:avLst/>
          </a:prstGeom>
          <a:solidFill>
            <a:schemeClr val="accent1">
              <a:alpha val="19952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63270955-E9E8-414A-9237-431413DD4D87}"/>
              </a:ext>
            </a:extLst>
          </p:cNvPr>
          <p:cNvSpPr txBox="1"/>
          <p:nvPr/>
        </p:nvSpPr>
        <p:spPr>
          <a:xfrm>
            <a:off x="3532413" y="973743"/>
            <a:ext cx="1511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Life insurance</a:t>
            </a:r>
            <a:endParaRPr kumimoji="1" lang="zh-TW" altLang="en-US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45484BB6-FFB6-9546-89C2-20ABCEAEA19A}"/>
              </a:ext>
            </a:extLst>
          </p:cNvPr>
          <p:cNvSpPr txBox="1"/>
          <p:nvPr/>
        </p:nvSpPr>
        <p:spPr>
          <a:xfrm>
            <a:off x="537041" y="1337245"/>
            <a:ext cx="2969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solidFill>
                  <a:schemeClr val="bg1">
                    <a:lumMod val="75000"/>
                  </a:schemeClr>
                </a:solidFill>
              </a:rPr>
              <a:t>measure by process efficiency</a:t>
            </a:r>
            <a:endParaRPr kumimoji="1" lang="zh-TW" alt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7C54B74C-7D3D-F348-B4D4-0E630E0844E0}"/>
              </a:ext>
            </a:extLst>
          </p:cNvPr>
          <p:cNvSpPr txBox="1"/>
          <p:nvPr/>
        </p:nvSpPr>
        <p:spPr>
          <a:xfrm>
            <a:off x="3519727" y="1337245"/>
            <a:ext cx="27517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measure by </a:t>
            </a:r>
            <a:r>
              <a:rPr kumimoji="1" lang="en-US" altLang="zh-TW" dirty="0">
                <a:solidFill>
                  <a:schemeClr val="accent1"/>
                </a:solidFill>
              </a:rPr>
              <a:t>stage</a:t>
            </a:r>
            <a:r>
              <a:rPr kumimoji="1" lang="en-US" altLang="zh-TW" dirty="0"/>
              <a:t> efficiency</a:t>
            </a:r>
            <a:endParaRPr kumimoji="1" lang="zh-TW" altLang="en-US" dirty="0"/>
          </a:p>
        </p:txBody>
      </p:sp>
      <p:pic>
        <p:nvPicPr>
          <p:cNvPr id="17" name="圖形 16">
            <a:extLst>
              <a:ext uri="{FF2B5EF4-FFF2-40B4-BE49-F238E27FC236}">
                <a16:creationId xmlns:a16="http://schemas.microsoft.com/office/drawing/2014/main" id="{CF80CCB7-DC20-F742-99CC-A6B2F15C63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72273" y="74053"/>
            <a:ext cx="4993627" cy="1564223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3A34ADCC-7571-4D42-86A4-05614A3D8DE2}"/>
              </a:ext>
            </a:extLst>
          </p:cNvPr>
          <p:cNvSpPr/>
          <p:nvPr/>
        </p:nvSpPr>
        <p:spPr>
          <a:xfrm>
            <a:off x="8683420" y="5040316"/>
            <a:ext cx="623866" cy="206598"/>
          </a:xfrm>
          <a:prstGeom prst="rect">
            <a:avLst/>
          </a:prstGeom>
          <a:solidFill>
            <a:schemeClr val="accent2">
              <a:alpha val="19952"/>
            </a:schemeClr>
          </a:solidFill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81D9F939-326F-5140-B051-1E861A309F64}"/>
              </a:ext>
            </a:extLst>
          </p:cNvPr>
          <p:cNvSpPr/>
          <p:nvPr/>
        </p:nvSpPr>
        <p:spPr>
          <a:xfrm>
            <a:off x="0" y="6159353"/>
            <a:ext cx="12192000" cy="698647"/>
          </a:xfrm>
          <a:prstGeom prst="rect">
            <a:avLst/>
          </a:prstGeom>
          <a:solidFill>
            <a:schemeClr val="bg1">
              <a:alpha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>
                <a:solidFill>
                  <a:schemeClr val="tx1"/>
                </a:solidFill>
              </a:rPr>
              <a:t>We can gain more reasonable results</a:t>
            </a:r>
            <a:endParaRPr kumimoji="1"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3A3F2247-2275-E94D-82D5-B9659BD11C4F}"/>
              </a:ext>
            </a:extLst>
          </p:cNvPr>
          <p:cNvSpPr/>
          <p:nvPr/>
        </p:nvSpPr>
        <p:spPr>
          <a:xfrm>
            <a:off x="5972273" y="5604182"/>
            <a:ext cx="4201886" cy="413428"/>
          </a:xfrm>
          <a:prstGeom prst="rect">
            <a:avLst/>
          </a:prstGeom>
          <a:solidFill>
            <a:schemeClr val="bg1">
              <a:alpha val="85000"/>
            </a:schemeClr>
          </a:solidFill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accent2"/>
                </a:solidFill>
              </a:rPr>
              <a:t>Scale efficiency greater than 1</a:t>
            </a:r>
            <a:endParaRPr kumimoji="1" lang="zh-TW" altLang="en-US" dirty="0">
              <a:solidFill>
                <a:schemeClr val="accent2"/>
              </a:solidFill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C3D30DF3-B228-6746-8F71-31E267B16234}"/>
              </a:ext>
            </a:extLst>
          </p:cNvPr>
          <p:cNvSpPr/>
          <p:nvPr/>
        </p:nvSpPr>
        <p:spPr>
          <a:xfrm>
            <a:off x="5565518" y="3592164"/>
            <a:ext cx="5015396" cy="413428"/>
          </a:xfrm>
          <a:prstGeom prst="rect">
            <a:avLst/>
          </a:prstGeom>
          <a:solidFill>
            <a:schemeClr val="bg1">
              <a:alpha val="85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accent1">
                    <a:lumMod val="75000"/>
                  </a:schemeClr>
                </a:solidFill>
              </a:rPr>
              <a:t>Corrected technical efficiency which is lower than 0</a:t>
            </a:r>
            <a:endParaRPr kumimoji="1" lang="zh-TW" alt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11329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ACC65B35-894A-CC46-8971-89D7611F6E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76204-31A9-4A2C-966B-5871E43C8161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D900A181-554A-4C4B-81B6-123A9203E74F}"/>
              </a:ext>
            </a:extLst>
          </p:cNvPr>
          <p:cNvSpPr/>
          <p:nvPr/>
        </p:nvSpPr>
        <p:spPr>
          <a:xfrm>
            <a:off x="537041" y="875207"/>
            <a:ext cx="2058577" cy="523220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kumimoji="1" lang="en" altLang="zh-TW" sz="2800" dirty="0">
                <a:latin typeface="+mn-ea"/>
              </a:rPr>
              <a:t>Conclusion</a:t>
            </a:r>
            <a:endParaRPr kumimoji="1" lang="en-US" altLang="zh-TW" sz="2800" dirty="0">
              <a:latin typeface="+mn-ea"/>
            </a:endParaRPr>
          </a:p>
        </p:txBody>
      </p:sp>
      <p:sp>
        <p:nvSpPr>
          <p:cNvPr id="4" name="副標題 1">
            <a:extLst>
              <a:ext uri="{FF2B5EF4-FFF2-40B4-BE49-F238E27FC236}">
                <a16:creationId xmlns:a16="http://schemas.microsoft.com/office/drawing/2014/main" id="{016F7CB9-5F36-9548-A6D4-F9ECB47840E0}"/>
              </a:ext>
            </a:extLst>
          </p:cNvPr>
          <p:cNvSpPr txBox="1">
            <a:spLocks/>
          </p:cNvSpPr>
          <p:nvPr/>
        </p:nvSpPr>
        <p:spPr>
          <a:xfrm>
            <a:off x="537041" y="548624"/>
            <a:ext cx="4876623" cy="326583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zh-TW" sz="1200" dirty="0"/>
              <a:t>Efficiency Measure in Insurance Industry – A Network DEA Model</a:t>
            </a:r>
            <a:endParaRPr lang="zh-TW" altLang="en-US" sz="1200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E99B3BE2-E2B7-0947-8F9D-1F0D2350B58F}"/>
              </a:ext>
            </a:extLst>
          </p:cNvPr>
          <p:cNvSpPr txBox="1"/>
          <p:nvPr/>
        </p:nvSpPr>
        <p:spPr>
          <a:xfrm>
            <a:off x="537041" y="1485512"/>
            <a:ext cx="10980045" cy="4653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TW" sz="2000" dirty="0"/>
              <a:t>Contributions: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zh-TW" sz="2000" dirty="0"/>
              <a:t>Use </a:t>
            </a:r>
            <a:r>
              <a:rPr kumimoji="1" lang="en-US" altLang="zh-TW" sz="2000" b="1" dirty="0">
                <a:solidFill>
                  <a:schemeClr val="accent1"/>
                </a:solidFill>
              </a:rPr>
              <a:t>dummy process </a:t>
            </a:r>
            <a:r>
              <a:rPr kumimoji="1" lang="en-US" altLang="zh-TW" sz="2000" dirty="0"/>
              <a:t>to deal with complicated network system, to handle arithmetic problem in network-DEA VRS model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zh-TW" sz="2000" dirty="0"/>
              <a:t>Update network framework in insurance industry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zh-TW" sz="2000" dirty="0"/>
              <a:t>Update insurance data sets from 2002 to 2019</a:t>
            </a:r>
          </a:p>
          <a:p>
            <a:pPr>
              <a:lnSpc>
                <a:spcPct val="150000"/>
              </a:lnSpc>
            </a:pPr>
            <a:r>
              <a:rPr kumimoji="1" lang="en-US" altLang="zh-TW" sz="2000" dirty="0"/>
              <a:t>Restrictions: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zh-TW" sz="2000" dirty="0">
                <a:solidFill>
                  <a:schemeClr val="accent2"/>
                </a:solidFill>
              </a:rPr>
              <a:t>Efficiency decomposition in scale efficiency </a:t>
            </a:r>
            <a:r>
              <a:rPr kumimoji="1" lang="en-US" altLang="zh-TW" sz="2000" dirty="0"/>
              <a:t>can still greater than 1 for some arithmetic evidence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zh-TW" sz="2000" dirty="0"/>
              <a:t>Some </a:t>
            </a:r>
            <a:r>
              <a:rPr kumimoji="1" lang="en-US" altLang="zh-TW" sz="2000" dirty="0">
                <a:solidFill>
                  <a:schemeClr val="accent2"/>
                </a:solidFill>
              </a:rPr>
              <a:t>final output was lower than one </a:t>
            </a:r>
            <a:r>
              <a:rPr kumimoji="1" lang="en-US" altLang="zh-TW" sz="2000" dirty="0"/>
              <a:t>according to financial statement, there would be better way instead of adding all output of DMUs uniformly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zh-TW" sz="2000" dirty="0"/>
              <a:t>We cannot tell the whole efficiency simply based on financial statement</a:t>
            </a:r>
          </a:p>
        </p:txBody>
      </p:sp>
    </p:spTree>
    <p:extLst>
      <p:ext uri="{BB962C8B-B14F-4D97-AF65-F5344CB8AC3E}">
        <p14:creationId xmlns:p14="http://schemas.microsoft.com/office/powerpoint/2010/main" val="14022062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ACC65B35-894A-CC46-8971-89D7611F6E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76204-31A9-4A2C-966B-5871E43C8161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D900A181-554A-4C4B-81B6-123A9203E74F}"/>
              </a:ext>
            </a:extLst>
          </p:cNvPr>
          <p:cNvSpPr/>
          <p:nvPr/>
        </p:nvSpPr>
        <p:spPr>
          <a:xfrm>
            <a:off x="537041" y="875207"/>
            <a:ext cx="2058577" cy="523220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kumimoji="1" lang="en" altLang="zh-TW" sz="2800" dirty="0">
                <a:latin typeface="+mn-ea"/>
              </a:rPr>
              <a:t>Conclusion</a:t>
            </a:r>
            <a:endParaRPr kumimoji="1" lang="en-US" altLang="zh-TW" sz="2800" dirty="0">
              <a:latin typeface="+mn-ea"/>
            </a:endParaRPr>
          </a:p>
        </p:txBody>
      </p:sp>
      <p:sp>
        <p:nvSpPr>
          <p:cNvPr id="4" name="副標題 1">
            <a:extLst>
              <a:ext uri="{FF2B5EF4-FFF2-40B4-BE49-F238E27FC236}">
                <a16:creationId xmlns:a16="http://schemas.microsoft.com/office/drawing/2014/main" id="{016F7CB9-5F36-9548-A6D4-F9ECB47840E0}"/>
              </a:ext>
            </a:extLst>
          </p:cNvPr>
          <p:cNvSpPr txBox="1">
            <a:spLocks/>
          </p:cNvSpPr>
          <p:nvPr/>
        </p:nvSpPr>
        <p:spPr>
          <a:xfrm>
            <a:off x="537041" y="548624"/>
            <a:ext cx="4876623" cy="326583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zh-TW" sz="1200" dirty="0"/>
              <a:t>Efficiency Measure in Insurance Industry – A Network DEA Model</a:t>
            </a:r>
            <a:endParaRPr lang="zh-TW" altLang="en-US" sz="1200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E99B3BE2-E2B7-0947-8F9D-1F0D2350B58F}"/>
              </a:ext>
            </a:extLst>
          </p:cNvPr>
          <p:cNvSpPr txBox="1"/>
          <p:nvPr/>
        </p:nvSpPr>
        <p:spPr>
          <a:xfrm>
            <a:off x="537041" y="1485512"/>
            <a:ext cx="11491673" cy="1883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TW" sz="2000" dirty="0"/>
              <a:t>Future work: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zh-TW" sz="2000" dirty="0"/>
              <a:t>Use </a:t>
            </a:r>
            <a:r>
              <a:rPr kumimoji="1" lang="en-US" altLang="zh-TW" sz="2000" dirty="0">
                <a:solidFill>
                  <a:schemeClr val="accent1"/>
                </a:solidFill>
              </a:rPr>
              <a:t>penal data </a:t>
            </a:r>
            <a:r>
              <a:rPr kumimoji="1" lang="en-US" altLang="zh-TW" sz="2000" dirty="0"/>
              <a:t>to evaluate two dimensional efficiency decomposition in insurance industry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zh-TW" sz="2000" dirty="0">
                <a:solidFill>
                  <a:schemeClr val="accent1"/>
                </a:solidFill>
              </a:rPr>
              <a:t>Trade off</a:t>
            </a:r>
            <a:r>
              <a:rPr kumimoji="1" lang="en-US" altLang="zh-TW" sz="2000" dirty="0"/>
              <a:t> between underwriting profit and investment profit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zh-TW" sz="2000" dirty="0">
                <a:solidFill>
                  <a:schemeClr val="accent2"/>
                </a:solidFill>
              </a:rPr>
              <a:t>IFRSs 17 </a:t>
            </a:r>
            <a:r>
              <a:rPr kumimoji="1" lang="en-US" altLang="zh-TW" sz="2000" dirty="0"/>
              <a:t>would change the financial statement in insurance industry. It would be a chance to renew model</a:t>
            </a:r>
            <a:endParaRPr kumimoji="1"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7257571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標題 2">
            <a:extLst>
              <a:ext uri="{FF2B5EF4-FFF2-40B4-BE49-F238E27FC236}">
                <a16:creationId xmlns:a16="http://schemas.microsoft.com/office/drawing/2014/main" id="{6AFCE8B3-FE7E-614B-BB9B-2E27230A06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429000"/>
            <a:ext cx="9144000" cy="685800"/>
          </a:xfrm>
        </p:spPr>
        <p:txBody>
          <a:bodyPr>
            <a:normAutofit/>
          </a:bodyPr>
          <a:lstStyle/>
          <a:p>
            <a:r>
              <a:rPr lang="en-US" altLang="zh-TW" sz="3600" dirty="0"/>
              <a:t>Q&amp;A</a:t>
            </a:r>
            <a:endParaRPr lang="zh-TW" altLang="en-US" sz="3600" dirty="0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3C108B03-21A0-A948-8A3E-5C24E0AE5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76204-31A9-4A2C-966B-5871E43C8161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2580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D5CBECA5-B822-7441-9AA2-47845B54F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76204-31A9-4A2C-966B-5871E43C8161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5273E581-06D8-774A-977A-350B1B85C276}"/>
              </a:ext>
            </a:extLst>
          </p:cNvPr>
          <p:cNvSpPr/>
          <p:nvPr/>
        </p:nvSpPr>
        <p:spPr>
          <a:xfrm>
            <a:off x="537041" y="875207"/>
            <a:ext cx="2020168" cy="523220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kumimoji="1" lang="en" altLang="zh-TW" sz="2800" dirty="0">
                <a:latin typeface="+mn-ea"/>
              </a:rPr>
              <a:t>References</a:t>
            </a:r>
            <a:endParaRPr kumimoji="1" lang="en-US" altLang="zh-TW" sz="2800" dirty="0">
              <a:latin typeface="+mn-ea"/>
            </a:endParaRPr>
          </a:p>
        </p:txBody>
      </p:sp>
      <p:sp>
        <p:nvSpPr>
          <p:cNvPr id="5" name="副標題 1">
            <a:extLst>
              <a:ext uri="{FF2B5EF4-FFF2-40B4-BE49-F238E27FC236}">
                <a16:creationId xmlns:a16="http://schemas.microsoft.com/office/drawing/2014/main" id="{952FEFB0-699A-864F-BABC-D405AA34B386}"/>
              </a:ext>
            </a:extLst>
          </p:cNvPr>
          <p:cNvSpPr txBox="1">
            <a:spLocks/>
          </p:cNvSpPr>
          <p:nvPr/>
        </p:nvSpPr>
        <p:spPr>
          <a:xfrm>
            <a:off x="537041" y="548624"/>
            <a:ext cx="4876623" cy="326583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zh-TW" sz="1200" dirty="0"/>
              <a:t>Efficiency Measure in Insurance Industry – A Network DEA Model</a:t>
            </a:r>
            <a:endParaRPr lang="zh-TW" altLang="en-US" sz="1200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32426872-98AD-2E41-9842-74C9E6B1CFD7}"/>
              </a:ext>
            </a:extLst>
          </p:cNvPr>
          <p:cNvSpPr txBox="1"/>
          <p:nvPr/>
        </p:nvSpPr>
        <p:spPr>
          <a:xfrm>
            <a:off x="537040" y="1398427"/>
            <a:ext cx="1090384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p"/>
            </a:pPr>
            <a:r>
              <a:rPr lang="en" altLang="zh-TW" dirty="0"/>
              <a:t>Chen K, Zhu J., 2019. Scale efficiency in two-stage network DEA. </a:t>
            </a:r>
            <a:r>
              <a:rPr lang="en" altLang="zh-TW" i="1" dirty="0"/>
              <a:t>Journal of the Operational Research Society</a:t>
            </a:r>
            <a:r>
              <a:rPr lang="en" altLang="zh-TW" dirty="0"/>
              <a:t>, 70, 101-110</a:t>
            </a:r>
          </a:p>
          <a:p>
            <a:pPr marL="285750" indent="-285750">
              <a:buFont typeface="Wingdings" pitchFamily="2" charset="2"/>
              <a:buChar char="p"/>
            </a:pPr>
            <a:r>
              <a:rPr kumimoji="1" lang="en" altLang="zh-TW" dirty="0"/>
              <a:t>Kao, C., Hwang, S.N.,  2008. </a:t>
            </a:r>
            <a:r>
              <a:rPr lang="en" altLang="zh-TW" dirty="0"/>
              <a:t>Efficiency decomposition in two-stage data envelopment analysis: An application to non-life insurance companies in Taiwan. </a:t>
            </a:r>
            <a:r>
              <a:rPr lang="en" altLang="zh-TW" i="1" dirty="0"/>
              <a:t>European Journal of Operational Research</a:t>
            </a:r>
            <a:r>
              <a:rPr lang="en" altLang="zh-TW" dirty="0"/>
              <a:t>, 185, 418-429</a:t>
            </a:r>
          </a:p>
          <a:p>
            <a:pPr marL="285750" indent="-285750">
              <a:buFont typeface="Wingdings" pitchFamily="2" charset="2"/>
              <a:buChar char="p"/>
            </a:pPr>
            <a:r>
              <a:rPr kumimoji="1" lang="en" altLang="zh-TW" dirty="0"/>
              <a:t>Kao, C.,  2009. </a:t>
            </a:r>
            <a:r>
              <a:rPr lang="en" altLang="zh-TW" dirty="0"/>
              <a:t>Efficiency decomposition in network data envelopment analysis: A relational model. </a:t>
            </a:r>
            <a:r>
              <a:rPr lang="en" altLang="zh-TW" i="1" dirty="0"/>
              <a:t>European Journal of Operational Research</a:t>
            </a:r>
            <a:r>
              <a:rPr lang="en" altLang="zh-TW" dirty="0"/>
              <a:t>, 192, </a:t>
            </a:r>
            <a:r>
              <a:rPr lang="en-US" altLang="zh-TW" dirty="0"/>
              <a:t>949-962</a:t>
            </a:r>
          </a:p>
          <a:p>
            <a:pPr marL="285750" indent="-285750">
              <a:buFont typeface="Wingdings" pitchFamily="2" charset="2"/>
              <a:buChar char="p"/>
            </a:pPr>
            <a:r>
              <a:rPr kumimoji="1" lang="en-US" altLang="zh-TW" dirty="0"/>
              <a:t>Lee, C.-Y., Johnson, A.L., 2012.</a:t>
            </a:r>
            <a:r>
              <a:rPr lang="en" altLang="zh-TW" dirty="0"/>
              <a:t> Two-dimensional efficiency decomposition to measure the demand effect in productivity analysis.</a:t>
            </a:r>
            <a:r>
              <a:rPr lang="en" altLang="zh-TW" i="1" dirty="0"/>
              <a:t> European Journal of Operational Research</a:t>
            </a:r>
            <a:r>
              <a:rPr lang="en" altLang="zh-TW" dirty="0"/>
              <a:t>, 216(3), </a:t>
            </a:r>
            <a:r>
              <a:rPr lang="en-US" altLang="zh-TW" dirty="0"/>
              <a:t>584-593</a:t>
            </a:r>
          </a:p>
          <a:p>
            <a:pPr marL="285750" indent="-285750">
              <a:buFont typeface="Wingdings" pitchFamily="2" charset="2"/>
              <a:buChar char="p"/>
            </a:pPr>
            <a:r>
              <a:rPr lang="en" altLang="zh-TW" dirty="0"/>
              <a:t>Lee, H.-S., 2021, Efficiency decomposition of the network DEA in variable returns to scale: an additive dissection in losses. </a:t>
            </a:r>
            <a:r>
              <a:rPr lang="en" altLang="zh-TW" i="1" dirty="0"/>
              <a:t>Omega</a:t>
            </a:r>
            <a:r>
              <a:rPr lang="en" altLang="zh-TW" dirty="0"/>
              <a:t>, 100, 102212</a:t>
            </a:r>
          </a:p>
          <a:p>
            <a:pPr marL="285750" indent="-285750">
              <a:buFont typeface="Wingdings" pitchFamily="2" charset="2"/>
              <a:buChar char="p"/>
            </a:pPr>
            <a:r>
              <a:rPr lang="en" altLang="zh-TW" dirty="0"/>
              <a:t>Vincenzo </a:t>
            </a:r>
            <a:r>
              <a:rPr lang="en" altLang="zh-TW" dirty="0" err="1"/>
              <a:t>Patrizii</a:t>
            </a:r>
            <a:r>
              <a:rPr lang="en" altLang="zh-TW" dirty="0"/>
              <a:t>, 2020. On network two stages variable returns to scale </a:t>
            </a:r>
            <a:r>
              <a:rPr lang="en" altLang="zh-TW" dirty="0" err="1"/>
              <a:t>Dea</a:t>
            </a:r>
            <a:r>
              <a:rPr lang="en" altLang="zh-TW" dirty="0"/>
              <a:t> models. </a:t>
            </a:r>
            <a:r>
              <a:rPr lang="en" altLang="zh-TW" i="1" dirty="0"/>
              <a:t>Omega</a:t>
            </a:r>
            <a:r>
              <a:rPr lang="en" altLang="zh-TW" dirty="0"/>
              <a:t>, 97, 102084</a:t>
            </a:r>
          </a:p>
        </p:txBody>
      </p:sp>
    </p:spTree>
    <p:extLst>
      <p:ext uri="{BB962C8B-B14F-4D97-AF65-F5344CB8AC3E}">
        <p14:creationId xmlns:p14="http://schemas.microsoft.com/office/powerpoint/2010/main" val="24518567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D5CBECA5-B822-7441-9AA2-47845B54F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76204-31A9-4A2C-966B-5871E43C816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5273E581-06D8-774A-977A-350B1B85C276}"/>
              </a:ext>
            </a:extLst>
          </p:cNvPr>
          <p:cNvSpPr/>
          <p:nvPr/>
        </p:nvSpPr>
        <p:spPr>
          <a:xfrm>
            <a:off x="537041" y="875207"/>
            <a:ext cx="4868128" cy="523220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kumimoji="1" lang="en" altLang="zh-TW" sz="2800" dirty="0">
                <a:latin typeface="+mn-ea"/>
              </a:rPr>
              <a:t>Background and Motivation</a:t>
            </a:r>
            <a:endParaRPr lang="zh-TW" altLang="en-US" sz="2800" dirty="0"/>
          </a:p>
        </p:txBody>
      </p:sp>
      <p:sp>
        <p:nvSpPr>
          <p:cNvPr id="5" name="副標題 1">
            <a:extLst>
              <a:ext uri="{FF2B5EF4-FFF2-40B4-BE49-F238E27FC236}">
                <a16:creationId xmlns:a16="http://schemas.microsoft.com/office/drawing/2014/main" id="{952FEFB0-699A-864F-BABC-D405AA34B386}"/>
              </a:ext>
            </a:extLst>
          </p:cNvPr>
          <p:cNvSpPr txBox="1">
            <a:spLocks/>
          </p:cNvSpPr>
          <p:nvPr/>
        </p:nvSpPr>
        <p:spPr>
          <a:xfrm>
            <a:off x="537041" y="548624"/>
            <a:ext cx="4876623" cy="326583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zh-TW" sz="1200" dirty="0"/>
              <a:t>Efficiency Measure in Insurance Industry – A Network DEA Model</a:t>
            </a:r>
            <a:endParaRPr lang="zh-TW" altLang="en-US" sz="12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571CB37-F1EF-8E4D-AA07-7D391B2A8998}"/>
              </a:ext>
            </a:extLst>
          </p:cNvPr>
          <p:cNvSpPr/>
          <p:nvPr/>
        </p:nvSpPr>
        <p:spPr>
          <a:xfrm>
            <a:off x="537040" y="1513813"/>
            <a:ext cx="10986477" cy="4191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/>
              <a:t>Kao and Hwang (2008) —the </a:t>
            </a:r>
            <a:r>
              <a:rPr lang="en-US" altLang="zh-TW" sz="2000" b="1" dirty="0"/>
              <a:t>first study that applies Network-DEA to the insurance field,</a:t>
            </a:r>
            <a:r>
              <a:rPr lang="en-US" altLang="zh-TW" sz="2000" dirty="0"/>
              <a:t> which consists of 24 non-life insurance firms in Taiwan between </a:t>
            </a:r>
            <a:r>
              <a:rPr lang="en-US" altLang="zh-TW" sz="2000" b="1" dirty="0"/>
              <a:t>2001 and 2002</a:t>
            </a:r>
            <a:r>
              <a:rPr lang="en-US" altLang="zh-TW" sz="2000" dirty="0"/>
              <a:t>. Subsequently, several scholars use the same dataset in Kao and Hwang (2008) to test new Network-DEA models.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/>
              <a:t>When it comes to efficiency measure in insurance industry nowadays. It’s difficult to collect similar data since </a:t>
            </a:r>
            <a:r>
              <a:rPr lang="en-US" altLang="zh-TW" sz="2000" b="1" dirty="0">
                <a:solidFill>
                  <a:schemeClr val="accent1"/>
                </a:solidFill>
              </a:rPr>
              <a:t>the change in financial statement </a:t>
            </a:r>
            <a:r>
              <a:rPr lang="en-US" altLang="zh-TW" sz="2000" dirty="0"/>
              <a:t>over 15 years.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/>
              <a:t>Furthermore, network framework from Kao and Hwang (2008) should be update.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/>
              <a:t>We proposed a three stage network system which contains three processes, premium acquisition, reinsurance allocation and profit generation.</a:t>
            </a:r>
            <a:endParaRPr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0325738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61A7C5E2-35AE-9745-A8E8-C346728F1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76204-31A9-4A2C-966B-5871E43C8161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F3EEC173-D892-1D44-A674-38E80F68189D}"/>
              </a:ext>
            </a:extLst>
          </p:cNvPr>
          <p:cNvSpPr txBox="1"/>
          <p:nvPr/>
        </p:nvSpPr>
        <p:spPr>
          <a:xfrm>
            <a:off x="642450" y="695213"/>
            <a:ext cx="4303624" cy="58592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TW" altLang="en-US" dirty="0"/>
              <a:t>動機：</a:t>
            </a:r>
            <a:endParaRPr kumimoji="1" lang="en-US" altLang="zh-TW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zh-TW" altLang="en-US" dirty="0"/>
              <a:t>保險公司有許多流程，應該更新以往的網路結構與數據</a:t>
            </a:r>
            <a:endParaRPr kumimoji="1" lang="en-US" altLang="zh-TW" dirty="0"/>
          </a:p>
          <a:p>
            <a:pPr>
              <a:lnSpc>
                <a:spcPct val="150000"/>
              </a:lnSpc>
            </a:pPr>
            <a:r>
              <a:rPr kumimoji="1" lang="zh-TW" altLang="en-US" dirty="0"/>
              <a:t>方法步驟：</a:t>
            </a:r>
            <a:endParaRPr kumimoji="1" lang="en-US" altLang="zh-TW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zh-TW" altLang="en-US" dirty="0"/>
              <a:t>財報閱讀</a:t>
            </a:r>
            <a:endParaRPr kumimoji="1" lang="en-US" altLang="zh-TW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zh-TW" altLang="en-US" dirty="0"/>
              <a:t>定義網路結構</a:t>
            </a:r>
            <a:endParaRPr kumimoji="1" lang="en-US" altLang="zh-TW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zh-TW" altLang="en-US" dirty="0"/>
              <a:t>模型製作</a:t>
            </a:r>
            <a:endParaRPr kumimoji="1" lang="en-US" altLang="zh-TW" dirty="0"/>
          </a:p>
          <a:p>
            <a:pPr>
              <a:lnSpc>
                <a:spcPct val="150000"/>
              </a:lnSpc>
            </a:pPr>
            <a:r>
              <a:rPr kumimoji="1" lang="zh-TW" altLang="en-US" dirty="0"/>
              <a:t>資料蒐集與結果評估：</a:t>
            </a:r>
            <a:endParaRPr kumimoji="1" lang="en-US" altLang="zh-TW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zh-TW" altLang="en-US" dirty="0"/>
              <a:t>財報（網址）</a:t>
            </a:r>
            <a:endParaRPr kumimoji="1" lang="en-US" altLang="zh-TW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zh-TW" dirty="0"/>
              <a:t>Decomposed scale efficiency can &gt; 1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zh-TW" altLang="en-US" dirty="0"/>
              <a:t>總體的 </a:t>
            </a:r>
            <a:r>
              <a:rPr kumimoji="1" lang="en-US" altLang="zh-TW" dirty="0"/>
              <a:t>scale eff </a:t>
            </a:r>
            <a:r>
              <a:rPr kumimoji="1" lang="zh-TW" altLang="en-US" dirty="0"/>
              <a:t>合理，但是看分段的話，可以看 </a:t>
            </a:r>
            <a:r>
              <a:rPr kumimoji="1" lang="en-US" altLang="zh-TW" dirty="0"/>
              <a:t>TE </a:t>
            </a:r>
            <a:r>
              <a:rPr kumimoji="1" lang="zh-TW" altLang="en-US" dirty="0"/>
              <a:t>的 </a:t>
            </a:r>
            <a:r>
              <a:rPr kumimoji="1" lang="en-US" altLang="zh-TW" dirty="0"/>
              <a:t>stage </a:t>
            </a:r>
            <a:r>
              <a:rPr kumimoji="1" lang="zh-TW" altLang="en-US" dirty="0"/>
              <a:t>替代 </a:t>
            </a:r>
            <a:r>
              <a:rPr kumimoji="1" lang="en-US" altLang="zh-TW" dirty="0"/>
              <a:t>process </a:t>
            </a:r>
            <a:r>
              <a:rPr kumimoji="1" lang="zh-TW" altLang="en-US" dirty="0"/>
              <a:t>本身，以獲得在相似的排名之下，較合理的數據值</a:t>
            </a:r>
            <a:endParaRPr kumimoji="1" lang="en-US" altLang="zh-TW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997CD75-FBCC-4C47-960D-C22E2042D4DE}"/>
              </a:ext>
            </a:extLst>
          </p:cNvPr>
          <p:cNvSpPr/>
          <p:nvPr/>
        </p:nvSpPr>
        <p:spPr>
          <a:xfrm>
            <a:off x="4640696" y="0"/>
            <a:ext cx="3921413" cy="8733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TW" altLang="en-US" dirty="0"/>
              <a:t>題目：</a:t>
            </a:r>
            <a:endParaRPr kumimoji="1" lang="en-US" altLang="zh-TW" dirty="0"/>
          </a:p>
          <a:p>
            <a:pPr>
              <a:lnSpc>
                <a:spcPct val="150000"/>
              </a:lnSpc>
            </a:pPr>
            <a:r>
              <a:rPr kumimoji="1" lang="zh-TW" altLang="en-US" dirty="0"/>
              <a:t>保險公司的效率值評估</a:t>
            </a:r>
            <a:endParaRPr kumimoji="1" lang="en-US" altLang="zh-TW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E663FF1-AC59-2F4B-8E18-FE11DFF6513C}"/>
              </a:ext>
            </a:extLst>
          </p:cNvPr>
          <p:cNvSpPr/>
          <p:nvPr/>
        </p:nvSpPr>
        <p:spPr>
          <a:xfrm>
            <a:off x="6328641" y="2316630"/>
            <a:ext cx="6096000" cy="4151136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TW" altLang="en-US" sz="1600" dirty="0"/>
              <a:t>貢獻：</a:t>
            </a:r>
            <a:endParaRPr kumimoji="1" lang="en-US" altLang="zh-TW" sz="1600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zh-TW" altLang="en-US" sz="1600" dirty="0"/>
              <a:t>更新資料集</a:t>
            </a:r>
            <a:endParaRPr kumimoji="1" lang="en-US" altLang="zh-TW" sz="1600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zh-TW" altLang="en-US" sz="1600" dirty="0"/>
              <a:t>更新模型，獨立出保險公司的一般承保與再保流程</a:t>
            </a:r>
            <a:endParaRPr kumimoji="1" lang="en-US" altLang="zh-TW" sz="1600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zh-TW" sz="1600" dirty="0"/>
              <a:t>VRS </a:t>
            </a:r>
            <a:r>
              <a:rPr kumimoji="1" lang="zh-TW" altLang="en-US" sz="1600" dirty="0"/>
              <a:t>方法評估 </a:t>
            </a:r>
            <a:r>
              <a:rPr kumimoji="1" lang="en-US" altLang="zh-TW" sz="1600" dirty="0"/>
              <a:t>scope efficiency</a:t>
            </a:r>
          </a:p>
          <a:p>
            <a:pPr>
              <a:lnSpc>
                <a:spcPct val="150000"/>
              </a:lnSpc>
            </a:pPr>
            <a:r>
              <a:rPr kumimoji="1" lang="zh-TW" altLang="en-US" sz="1600" dirty="0"/>
              <a:t>限制：</a:t>
            </a:r>
            <a:endParaRPr kumimoji="1" lang="en-US" altLang="zh-TW" sz="1600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zh-TW" altLang="en-US" sz="1600" dirty="0"/>
              <a:t>只是根據財報不能完全了解保險公司狀況</a:t>
            </a:r>
            <a:endParaRPr kumimoji="1" lang="en-US" altLang="zh-TW" sz="1600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zh-TW" altLang="en-US" sz="1600" dirty="0"/>
              <a:t>最終產出也些為負值，可以再考量更進一步的模型</a:t>
            </a:r>
            <a:endParaRPr kumimoji="1" lang="en-US" altLang="zh-TW" sz="1600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zh-TW" sz="1600" dirty="0"/>
              <a:t>TE &gt; OE</a:t>
            </a:r>
          </a:p>
          <a:p>
            <a:pPr>
              <a:lnSpc>
                <a:spcPct val="150000"/>
              </a:lnSpc>
            </a:pPr>
            <a:r>
              <a:rPr kumimoji="1" lang="zh-TW" altLang="en-US" sz="1600" dirty="0"/>
              <a:t>未來：</a:t>
            </a:r>
            <a:endParaRPr kumimoji="1" lang="en-US" altLang="zh-TW" sz="1600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zh-TW" sz="1600" dirty="0"/>
              <a:t>Penal data</a:t>
            </a:r>
            <a:r>
              <a:rPr kumimoji="1" lang="zh-TW" altLang="en-US" sz="1600" dirty="0"/>
              <a:t>，了解歷年來不同公司在各 </a:t>
            </a:r>
            <a:r>
              <a:rPr kumimoji="1" lang="en-US" altLang="zh-TW" sz="1600" dirty="0"/>
              <a:t>stage </a:t>
            </a:r>
            <a:r>
              <a:rPr kumimoji="1" lang="zh-TW" altLang="en-US" sz="1600" dirty="0"/>
              <a:t>的效率值演進</a:t>
            </a:r>
            <a:endParaRPr kumimoji="1" lang="en-US" altLang="zh-TW" sz="1600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zh-TW" altLang="en-US" sz="1600" dirty="0"/>
              <a:t>保險公司核保收益與投資收益的取捨</a:t>
            </a:r>
          </a:p>
        </p:txBody>
      </p:sp>
    </p:spTree>
    <p:extLst>
      <p:ext uri="{BB962C8B-B14F-4D97-AF65-F5344CB8AC3E}">
        <p14:creationId xmlns:p14="http://schemas.microsoft.com/office/powerpoint/2010/main" val="19836004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D5CBECA5-B822-7441-9AA2-47845B54F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76204-31A9-4A2C-966B-5871E43C8161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副標題 1">
            <a:extLst>
              <a:ext uri="{FF2B5EF4-FFF2-40B4-BE49-F238E27FC236}">
                <a16:creationId xmlns:a16="http://schemas.microsoft.com/office/drawing/2014/main" id="{952FEFB0-699A-864F-BABC-D405AA34B386}"/>
              </a:ext>
            </a:extLst>
          </p:cNvPr>
          <p:cNvSpPr txBox="1">
            <a:spLocks/>
          </p:cNvSpPr>
          <p:nvPr/>
        </p:nvSpPr>
        <p:spPr>
          <a:xfrm>
            <a:off x="537041" y="548624"/>
            <a:ext cx="4876623" cy="326583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zh-TW" sz="1200" dirty="0"/>
              <a:t>Efficiency Measure in Insurance Industry – A Network DEA Model</a:t>
            </a:r>
            <a:endParaRPr lang="zh-TW" altLang="en-US" sz="1200" dirty="0"/>
          </a:p>
        </p:txBody>
      </p:sp>
      <p:pic>
        <p:nvPicPr>
          <p:cNvPr id="20" name="圖片 19">
            <a:extLst>
              <a:ext uri="{FF2B5EF4-FFF2-40B4-BE49-F238E27FC236}">
                <a16:creationId xmlns:a16="http://schemas.microsoft.com/office/drawing/2014/main" id="{04FACDCE-76E6-684C-9AD0-5D6505C6B8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3131" y="1337620"/>
            <a:ext cx="9998020" cy="5520380"/>
          </a:xfrm>
          <a:prstGeom prst="rect">
            <a:avLst/>
          </a:prstGeom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6B0B9615-B8AB-0A4E-80DB-F1D21316F783}"/>
              </a:ext>
            </a:extLst>
          </p:cNvPr>
          <p:cNvSpPr/>
          <p:nvPr/>
        </p:nvSpPr>
        <p:spPr>
          <a:xfrm>
            <a:off x="4876800" y="3715754"/>
            <a:ext cx="1109330" cy="319775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B204882A-86CF-024C-8694-A5BFF69887AB}"/>
              </a:ext>
            </a:extLst>
          </p:cNvPr>
          <p:cNvSpPr/>
          <p:nvPr/>
        </p:nvSpPr>
        <p:spPr>
          <a:xfrm>
            <a:off x="4876800" y="5126989"/>
            <a:ext cx="1109330" cy="319775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3250F3BC-803F-7043-9748-D809B8406671}"/>
              </a:ext>
            </a:extLst>
          </p:cNvPr>
          <p:cNvSpPr/>
          <p:nvPr/>
        </p:nvSpPr>
        <p:spPr>
          <a:xfrm>
            <a:off x="8045225" y="3937922"/>
            <a:ext cx="1109330" cy="319775"/>
          </a:xfrm>
          <a:prstGeom prst="rect">
            <a:avLst/>
          </a:prstGeom>
          <a:noFill/>
          <a:ln w="38100">
            <a:solidFill>
              <a:srgbClr val="9C1D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箭號: 向右 7">
            <a:extLst>
              <a:ext uri="{FF2B5EF4-FFF2-40B4-BE49-F238E27FC236}">
                <a16:creationId xmlns:a16="http://schemas.microsoft.com/office/drawing/2014/main" id="{2ACB9CE0-6F4E-7647-8E70-9CAB8E26175D}"/>
              </a:ext>
            </a:extLst>
          </p:cNvPr>
          <p:cNvSpPr/>
          <p:nvPr/>
        </p:nvSpPr>
        <p:spPr>
          <a:xfrm rot="5400000">
            <a:off x="4885734" y="4458591"/>
            <a:ext cx="1091462" cy="245336"/>
          </a:xfrm>
          <a:prstGeom prst="rightArrow">
            <a:avLst>
              <a:gd name="adj1" fmla="val 19318"/>
              <a:gd name="adj2" fmla="val 86077"/>
            </a:avLst>
          </a:prstGeom>
          <a:solidFill>
            <a:srgbClr val="0000FF"/>
          </a:solidFill>
          <a:ln w="22225">
            <a:solidFill>
              <a:srgbClr val="0000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箭號: 向右 8">
            <a:extLst>
              <a:ext uri="{FF2B5EF4-FFF2-40B4-BE49-F238E27FC236}">
                <a16:creationId xmlns:a16="http://schemas.microsoft.com/office/drawing/2014/main" id="{48BFC46A-752D-4A4C-9757-17FFAB5A9780}"/>
              </a:ext>
            </a:extLst>
          </p:cNvPr>
          <p:cNvSpPr/>
          <p:nvPr/>
        </p:nvSpPr>
        <p:spPr>
          <a:xfrm rot="7720220">
            <a:off x="6460734" y="4879090"/>
            <a:ext cx="1945502" cy="411128"/>
          </a:xfrm>
          <a:prstGeom prst="rightArrow">
            <a:avLst>
              <a:gd name="adj1" fmla="val 19318"/>
              <a:gd name="adj2" fmla="val 86077"/>
            </a:avLst>
          </a:prstGeom>
          <a:solidFill>
            <a:srgbClr val="FF0000"/>
          </a:solidFill>
          <a:ln w="22225">
            <a:solidFill>
              <a:srgbClr val="9C1D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A44DBFD9-8E12-F34E-A240-5BC197537E8A}"/>
              </a:ext>
            </a:extLst>
          </p:cNvPr>
          <p:cNvSpPr txBox="1"/>
          <p:nvPr/>
        </p:nvSpPr>
        <p:spPr>
          <a:xfrm>
            <a:off x="5656824" y="4155074"/>
            <a:ext cx="1830988" cy="646331"/>
          </a:xfrm>
          <a:prstGeom prst="rect">
            <a:avLst/>
          </a:prstGeom>
          <a:solidFill>
            <a:schemeClr val="bg1">
              <a:alpha val="76000"/>
            </a:schemeClr>
          </a:solidFill>
          <a:ln w="15875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rgbClr val="0000FF"/>
                </a:solidFill>
              </a:rPr>
              <a:t>保險業務會影響再保分保業務</a:t>
            </a: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ACCC322E-11E0-8247-B288-CC82FD0B24B3}"/>
              </a:ext>
            </a:extLst>
          </p:cNvPr>
          <p:cNvSpPr txBox="1"/>
          <p:nvPr/>
        </p:nvSpPr>
        <p:spPr>
          <a:xfrm>
            <a:off x="7758918" y="4915750"/>
            <a:ext cx="1433809" cy="646331"/>
          </a:xfrm>
          <a:prstGeom prst="rect">
            <a:avLst/>
          </a:prstGeom>
          <a:solidFill>
            <a:srgbClr val="E57177">
              <a:alpha val="7000"/>
            </a:srgbClr>
          </a:solidFill>
          <a:ln w="15875">
            <a:solidFill>
              <a:srgbClr val="9C1D22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rgbClr val="9C1D22"/>
                </a:solidFill>
              </a:rPr>
              <a:t>理賠與投資同時進行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5273E581-06D8-774A-977A-350B1B85C276}"/>
              </a:ext>
            </a:extLst>
          </p:cNvPr>
          <p:cNvSpPr/>
          <p:nvPr/>
        </p:nvSpPr>
        <p:spPr>
          <a:xfrm>
            <a:off x="537041" y="875207"/>
            <a:ext cx="4868128" cy="523220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kumimoji="1" lang="en" altLang="zh-TW" sz="2800" dirty="0">
                <a:latin typeface="+mn-ea"/>
              </a:rPr>
              <a:t>Background and Motivation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290200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4F94894F-5459-4F0D-B300-659C0867F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76204-31A9-4A2C-966B-5871E43C8161}" type="slidenum">
              <a:rPr lang="en-US" smtClean="0"/>
              <a:pPr/>
              <a:t>4</a:t>
            </a:fld>
            <a:endParaRPr lang="en-US" dirty="0"/>
          </a:p>
        </p:txBody>
      </p: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E5B82B9F-D834-4FE0-8C41-5DD444BAC121}"/>
              </a:ext>
            </a:extLst>
          </p:cNvPr>
          <p:cNvCxnSpPr>
            <a:cxnSpLocks/>
          </p:cNvCxnSpPr>
          <p:nvPr/>
        </p:nvCxnSpPr>
        <p:spPr>
          <a:xfrm>
            <a:off x="1828202" y="3730923"/>
            <a:ext cx="8772458" cy="0"/>
          </a:xfrm>
          <a:prstGeom prst="line">
            <a:avLst/>
          </a:prstGeom>
          <a:ln w="19050" cmpd="thinThick">
            <a:solidFill>
              <a:srgbClr val="9C1D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56DB0770-6964-4640-AC8F-B661CA1E42ED}"/>
              </a:ext>
            </a:extLst>
          </p:cNvPr>
          <p:cNvSpPr txBox="1"/>
          <p:nvPr/>
        </p:nvSpPr>
        <p:spPr>
          <a:xfrm>
            <a:off x="1446787" y="1506786"/>
            <a:ext cx="1204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Notations: </a:t>
            </a:r>
            <a:endParaRPr lang="zh-TW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6" name="文字方塊 45">
                <a:extLst>
                  <a:ext uri="{FF2B5EF4-FFF2-40B4-BE49-F238E27FC236}">
                    <a16:creationId xmlns:a16="http://schemas.microsoft.com/office/drawing/2014/main" id="{18325751-DD2B-456A-8954-8CA2E4C2BE8E}"/>
                  </a:ext>
                </a:extLst>
              </p:cNvPr>
              <p:cNvSpPr txBox="1"/>
              <p:nvPr/>
            </p:nvSpPr>
            <p:spPr>
              <a:xfrm>
                <a:off x="4377467" y="1869509"/>
                <a:ext cx="4001899" cy="1421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0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000" i="1" dirty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r>
                          <a:rPr lang="en-US" altLang="zh-TW" sz="2000" i="1" dirty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TW" sz="2000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000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TW" sz="2000" dirty="0"/>
                  <a:t>:</a:t>
                </a:r>
                <a:r>
                  <a:rPr lang="zh-TW" altLang="en-US" sz="2000" dirty="0"/>
                  <a:t> </a:t>
                </a:r>
                <a:r>
                  <a:rPr lang="en-US" altLang="zh-TW" sz="2000" dirty="0">
                    <a:solidFill>
                      <a:prstClr val="black"/>
                    </a:solidFill>
                  </a:rPr>
                  <a:t>Premiums ceded to reinsurers 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0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000" i="1" dirty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r>
                          <a:rPr lang="en-US" altLang="zh-TW" sz="2000" i="1" dirty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TW" sz="2000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00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altLang="zh-TW" sz="2000" dirty="0"/>
                  <a:t>:</a:t>
                </a:r>
                <a:r>
                  <a:rPr lang="zh-TW" altLang="en-US" sz="2000" dirty="0"/>
                  <a:t> </a:t>
                </a:r>
                <a:r>
                  <a:rPr lang="en-US" altLang="zh-TW" sz="2000" dirty="0"/>
                  <a:t>Premium income minus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0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000" i="1" dirty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r>
                          <a:rPr lang="en-US" altLang="zh-TW" sz="2000" i="1" dirty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TW" sz="200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000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altLang="zh-TW" sz="200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0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000" i="1" dirty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r>
                          <a:rPr lang="en-US" altLang="zh-TW" sz="2000" i="1" dirty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TW" sz="200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000" i="1" dirty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altLang="zh-TW" sz="2000" dirty="0"/>
                  <a:t>:</a:t>
                </a:r>
                <a:r>
                  <a:rPr lang="zh-TW" altLang="en-US" sz="2000" dirty="0"/>
                  <a:t> </a:t>
                </a:r>
                <a:r>
                  <a:rPr lang="en-US" altLang="zh-TW" sz="2000" dirty="0"/>
                  <a:t>Reinsurance premiums</a:t>
                </a:r>
              </a:p>
            </p:txBody>
          </p:sp>
        </mc:Choice>
        <mc:Fallback>
          <p:sp>
            <p:nvSpPr>
              <p:cNvPr id="46" name="文字方塊 45">
                <a:extLst>
                  <a:ext uri="{FF2B5EF4-FFF2-40B4-BE49-F238E27FC236}">
                    <a16:creationId xmlns:a16="http://schemas.microsoft.com/office/drawing/2014/main" id="{18325751-DD2B-456A-8954-8CA2E4C2BE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7467" y="1869509"/>
                <a:ext cx="4001899" cy="1421992"/>
              </a:xfrm>
              <a:prstGeom prst="rect">
                <a:avLst/>
              </a:prstGeom>
              <a:blipFill>
                <a:blip r:embed="rId2"/>
                <a:stretch>
                  <a:fillRect b="-619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7" name="文字方塊 46">
                <a:extLst>
                  <a:ext uri="{FF2B5EF4-FFF2-40B4-BE49-F238E27FC236}">
                    <a16:creationId xmlns:a16="http://schemas.microsoft.com/office/drawing/2014/main" id="{857DFF66-A87E-4E60-8689-3D63AE957D4E}"/>
                  </a:ext>
                </a:extLst>
              </p:cNvPr>
              <p:cNvSpPr txBox="1"/>
              <p:nvPr/>
            </p:nvSpPr>
            <p:spPr>
              <a:xfrm>
                <a:off x="8486605" y="1870924"/>
                <a:ext cx="2635658" cy="9603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TW" sz="2000" i="1" dirty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altLang="zh-TW" sz="2000" i="1" baseline="30000" dirty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altLang="zh-TW" sz="2000" dirty="0"/>
                  <a:t>:</a:t>
                </a:r>
                <a:r>
                  <a:rPr lang="zh-TW" altLang="en-US" sz="2000" dirty="0"/>
                  <a:t> </a:t>
                </a:r>
                <a:r>
                  <a:rPr lang="en-US" altLang="zh-TW" sz="2000" dirty="0"/>
                  <a:t>Underwriting profit 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TW" sz="2000" i="1" dirty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altLang="zh-TW" sz="2000" i="1" baseline="30000" dirty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altLang="zh-TW" sz="2000" dirty="0"/>
                  <a:t>:</a:t>
                </a:r>
                <a:r>
                  <a:rPr lang="zh-TW" altLang="en-US" sz="2000" dirty="0"/>
                  <a:t> </a:t>
                </a:r>
                <a:r>
                  <a:rPr lang="en-US" altLang="zh-TW" sz="2000" dirty="0"/>
                  <a:t>Investment profit</a:t>
                </a:r>
              </a:p>
            </p:txBody>
          </p:sp>
        </mc:Choice>
        <mc:Fallback>
          <p:sp>
            <p:nvSpPr>
              <p:cNvPr id="47" name="文字方塊 46">
                <a:extLst>
                  <a:ext uri="{FF2B5EF4-FFF2-40B4-BE49-F238E27FC236}">
                    <a16:creationId xmlns:a16="http://schemas.microsoft.com/office/drawing/2014/main" id="{857DFF66-A87E-4E60-8689-3D63AE957D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6605" y="1870924"/>
                <a:ext cx="2635658" cy="960328"/>
              </a:xfrm>
              <a:prstGeom prst="rect">
                <a:avLst/>
              </a:prstGeom>
              <a:blipFill>
                <a:blip r:embed="rId3"/>
                <a:stretch>
                  <a:fillRect r="-1435" b="-1184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9" name="文字方塊 48">
                <a:extLst>
                  <a:ext uri="{FF2B5EF4-FFF2-40B4-BE49-F238E27FC236}">
                    <a16:creationId xmlns:a16="http://schemas.microsoft.com/office/drawing/2014/main" id="{D3A77BAB-0AB0-4BCD-B26A-FF7A11589992}"/>
                  </a:ext>
                </a:extLst>
              </p:cNvPr>
              <p:cNvSpPr txBox="1"/>
              <p:nvPr/>
            </p:nvSpPr>
            <p:spPr>
              <a:xfrm>
                <a:off x="1446787" y="1871678"/>
                <a:ext cx="2592376" cy="17100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TW" sz="2000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TW" sz="2000" i="1" baseline="30000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altLang="zh-TW" sz="2000" dirty="0"/>
                  <a:t>:</a:t>
                </a:r>
                <a:r>
                  <a:rPr lang="zh-TW" altLang="en-US" sz="2000" dirty="0"/>
                  <a:t> </a:t>
                </a:r>
                <a:r>
                  <a:rPr lang="en-US" altLang="zh-TW" sz="2000" dirty="0"/>
                  <a:t>Insurance expenses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TW" sz="2000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TW" sz="2000" i="1" baseline="30000" dirty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altLang="zh-TW" sz="2000" dirty="0"/>
                  <a:t>:</a:t>
                </a:r>
                <a:r>
                  <a:rPr lang="zh-TW" altLang="en-US" sz="2000" dirty="0"/>
                  <a:t> </a:t>
                </a:r>
                <a:r>
                  <a:rPr lang="en-US" altLang="zh-TW" sz="2000" dirty="0"/>
                  <a:t>Operation expenses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zh-TW" sz="1600" dirty="0"/>
                  <a:t>        </a:t>
                </a:r>
                <a14:m>
                  <m:oMath xmlns:m="http://schemas.openxmlformats.org/officeDocument/2006/math">
                    <m:r>
                      <a:rPr lang="en-US" altLang="zh-TW" sz="1600" i="1" dirty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TW" sz="1600" i="1" baseline="30000" dirty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TW" sz="1600" b="0" i="1" baseline="30000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altLang="zh-TW" sz="1600" dirty="0"/>
                  <a:t>:</a:t>
                </a:r>
                <a:r>
                  <a:rPr lang="zh-TW" altLang="en-US" sz="1600" dirty="0"/>
                  <a:t> </a:t>
                </a:r>
                <a:r>
                  <a:rPr lang="en-US" altLang="zh-TW" sz="1600" dirty="0"/>
                  <a:t>50% of </a:t>
                </a:r>
                <a14:m>
                  <m:oMath xmlns:m="http://schemas.openxmlformats.org/officeDocument/2006/math">
                    <m:r>
                      <a:rPr lang="en-US" altLang="zh-TW" sz="1600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TW" sz="1600" i="1" baseline="-25000" dirty="0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US" altLang="zh-TW" sz="1600" baseline="-25000" dirty="0"/>
              </a:p>
              <a:p>
                <a:pPr>
                  <a:lnSpc>
                    <a:spcPct val="150000"/>
                  </a:lnSpc>
                </a:pPr>
                <a:r>
                  <a:rPr lang="en-US" altLang="zh-TW" sz="1600" dirty="0"/>
                  <a:t>        </a:t>
                </a:r>
                <a14:m>
                  <m:oMath xmlns:m="http://schemas.openxmlformats.org/officeDocument/2006/math">
                    <m:r>
                      <a:rPr lang="en-US" altLang="zh-TW" sz="1600" i="1" dirty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TW" sz="1600" i="1" baseline="30000" dirty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TW" sz="1600" b="0" i="1" baseline="30000" dirty="0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altLang="zh-TW" sz="1600" dirty="0"/>
                  <a:t>:</a:t>
                </a:r>
                <a:r>
                  <a:rPr lang="zh-TW" altLang="en-US" sz="1600" dirty="0"/>
                  <a:t> </a:t>
                </a:r>
                <a:r>
                  <a:rPr lang="en-US" altLang="zh-TW" sz="1600" dirty="0"/>
                  <a:t>50% of </a:t>
                </a:r>
                <a14:m>
                  <m:oMath xmlns:m="http://schemas.openxmlformats.org/officeDocument/2006/math">
                    <m:r>
                      <a:rPr lang="en-US" altLang="zh-TW" sz="1600" i="1" dirty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TW" sz="1600" i="1" baseline="-25000" dirty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US" altLang="zh-TW" sz="1600" baseline="-25000" dirty="0"/>
              </a:p>
            </p:txBody>
          </p:sp>
        </mc:Choice>
        <mc:Fallback>
          <p:sp>
            <p:nvSpPr>
              <p:cNvPr id="49" name="文字方塊 48">
                <a:extLst>
                  <a:ext uri="{FF2B5EF4-FFF2-40B4-BE49-F238E27FC236}">
                    <a16:creationId xmlns:a16="http://schemas.microsoft.com/office/drawing/2014/main" id="{D3A77BAB-0AB0-4BCD-B26A-FF7A115899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6787" y="1871678"/>
                <a:ext cx="2592376" cy="1710084"/>
              </a:xfrm>
              <a:prstGeom prst="rect">
                <a:avLst/>
              </a:prstGeom>
              <a:blipFill>
                <a:blip r:embed="rId4"/>
                <a:stretch>
                  <a:fillRect r="-1456" b="-294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4" name="群組 53">
            <a:extLst>
              <a:ext uri="{FF2B5EF4-FFF2-40B4-BE49-F238E27FC236}">
                <a16:creationId xmlns:a16="http://schemas.microsoft.com/office/drawing/2014/main" id="{22963657-8BFB-4AFE-AC37-D31E5449D479}"/>
              </a:ext>
            </a:extLst>
          </p:cNvPr>
          <p:cNvGrpSpPr/>
          <p:nvPr/>
        </p:nvGrpSpPr>
        <p:grpSpPr>
          <a:xfrm>
            <a:off x="1883680" y="7344791"/>
            <a:ext cx="8218251" cy="2409915"/>
            <a:chOff x="1883680" y="3918429"/>
            <a:chExt cx="8218251" cy="2409915"/>
          </a:xfrm>
        </p:grpSpPr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7A3ABBB1-AE77-4F21-8E19-7368001823FA}"/>
                </a:ext>
              </a:extLst>
            </p:cNvPr>
            <p:cNvSpPr/>
            <p:nvPr/>
          </p:nvSpPr>
          <p:spPr>
            <a:xfrm>
              <a:off x="2995071" y="3918429"/>
              <a:ext cx="6008292" cy="240991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12564D0F-D651-41F3-9116-1B3DCB4A2FD3}"/>
                </a:ext>
              </a:extLst>
            </p:cNvPr>
            <p:cNvSpPr/>
            <p:nvPr/>
          </p:nvSpPr>
          <p:spPr>
            <a:xfrm>
              <a:off x="6962010" y="4154733"/>
              <a:ext cx="1424763" cy="194032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05F95CB9-3449-4A32-B388-B13FA1C92579}"/>
                </a:ext>
              </a:extLst>
            </p:cNvPr>
            <p:cNvSpPr/>
            <p:nvPr/>
          </p:nvSpPr>
          <p:spPr>
            <a:xfrm>
              <a:off x="3641933" y="4154733"/>
              <a:ext cx="1424763" cy="52322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矩形 23">
                  <a:extLst>
                    <a:ext uri="{FF2B5EF4-FFF2-40B4-BE49-F238E27FC236}">
                      <a16:creationId xmlns:a16="http://schemas.microsoft.com/office/drawing/2014/main" id="{841DE3C9-51FE-4A6A-AD0F-6C2DCA0324D5}"/>
                    </a:ext>
                  </a:extLst>
                </p:cNvPr>
                <p:cNvSpPr/>
                <p:nvPr/>
              </p:nvSpPr>
              <p:spPr>
                <a:xfrm>
                  <a:off x="1883680" y="4216301"/>
                  <a:ext cx="574195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i="1" dirty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zh-TW" sz="2400" i="1" baseline="-25000" dirty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24" name="矩形 23">
                  <a:extLst>
                    <a:ext uri="{FF2B5EF4-FFF2-40B4-BE49-F238E27FC236}">
                      <a16:creationId xmlns:a16="http://schemas.microsoft.com/office/drawing/2014/main" id="{841DE3C9-51FE-4A6A-AD0F-6C2DCA0324D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83680" y="4216301"/>
                  <a:ext cx="574195" cy="461665"/>
                </a:xfrm>
                <a:prstGeom prst="rect">
                  <a:avLst/>
                </a:prstGeom>
                <a:blipFill>
                  <a:blip r:embed="rId6"/>
                  <a:stretch>
                    <a:fillRect b="-533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矩形 24">
                  <a:extLst>
                    <a:ext uri="{FF2B5EF4-FFF2-40B4-BE49-F238E27FC236}">
                      <a16:creationId xmlns:a16="http://schemas.microsoft.com/office/drawing/2014/main" id="{110795F9-6674-46E5-BB77-C0D4EA8CB207}"/>
                    </a:ext>
                  </a:extLst>
                </p:cNvPr>
                <p:cNvSpPr/>
                <p:nvPr/>
              </p:nvSpPr>
              <p:spPr>
                <a:xfrm>
                  <a:off x="2557461" y="5798152"/>
                  <a:ext cx="519693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160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zh-TW" sz="1600" b="0" i="1" baseline="-25000" dirty="0" smtClean="0">
                            <a:latin typeface="Cambria Math" panose="02040503050406030204" pitchFamily="18" charset="0"/>
                          </a:rPr>
                          <m:t>22</m:t>
                        </m:r>
                      </m:oMath>
                    </m:oMathPara>
                  </a14:m>
                  <a:endParaRPr lang="zh-TW" altLang="en-US" sz="1600" dirty="0"/>
                </a:p>
              </p:txBody>
            </p:sp>
          </mc:Choice>
          <mc:Fallback xmlns="">
            <p:sp>
              <p:nvSpPr>
                <p:cNvPr id="25" name="矩形 24">
                  <a:extLst>
                    <a:ext uri="{FF2B5EF4-FFF2-40B4-BE49-F238E27FC236}">
                      <a16:creationId xmlns:a16="http://schemas.microsoft.com/office/drawing/2014/main" id="{110795F9-6674-46E5-BB77-C0D4EA8CB20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7461" y="5798152"/>
                  <a:ext cx="519693" cy="338554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矩形 25">
                  <a:extLst>
                    <a:ext uri="{FF2B5EF4-FFF2-40B4-BE49-F238E27FC236}">
                      <a16:creationId xmlns:a16="http://schemas.microsoft.com/office/drawing/2014/main" id="{7F29D96A-AE9B-4934-80F4-D5CC6F360EBF}"/>
                    </a:ext>
                  </a:extLst>
                </p:cNvPr>
                <p:cNvSpPr/>
                <p:nvPr/>
              </p:nvSpPr>
              <p:spPr>
                <a:xfrm>
                  <a:off x="4039163" y="4116357"/>
                  <a:ext cx="630301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800" b="0" i="1" dirty="0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altLang="zh-TW" sz="2800" i="1" baseline="-25000" dirty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zh-TW" altLang="en-US" sz="2800" dirty="0"/>
                </a:p>
              </p:txBody>
            </p:sp>
          </mc:Choice>
          <mc:Fallback xmlns="">
            <p:sp>
              <p:nvSpPr>
                <p:cNvPr id="26" name="矩形 25">
                  <a:extLst>
                    <a:ext uri="{FF2B5EF4-FFF2-40B4-BE49-F238E27FC236}">
                      <a16:creationId xmlns:a16="http://schemas.microsoft.com/office/drawing/2014/main" id="{7F29D96A-AE9B-4934-80F4-D5CC6F360EB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39163" y="4116357"/>
                  <a:ext cx="630301" cy="52322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矩形 26">
                  <a:extLst>
                    <a:ext uri="{FF2B5EF4-FFF2-40B4-BE49-F238E27FC236}">
                      <a16:creationId xmlns:a16="http://schemas.microsoft.com/office/drawing/2014/main" id="{6F134345-FB13-43DD-99C3-19DC3677C45E}"/>
                    </a:ext>
                  </a:extLst>
                </p:cNvPr>
                <p:cNvSpPr/>
                <p:nvPr/>
              </p:nvSpPr>
              <p:spPr>
                <a:xfrm>
                  <a:off x="7359240" y="4819668"/>
                  <a:ext cx="630301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800" b="0" i="1" dirty="0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altLang="zh-TW" sz="2800" i="1" baseline="-25000" dirty="0">
                            <a:latin typeface="Cambria Math" panose="02040503050406030204" pitchFamily="18" charset="0"/>
                          </a:rPr>
                          <m:t>3</m:t>
                        </m:r>
                      </m:oMath>
                    </m:oMathPara>
                  </a14:m>
                  <a:endParaRPr lang="zh-TW" altLang="en-US" sz="2800" dirty="0"/>
                </a:p>
              </p:txBody>
            </p:sp>
          </mc:Choice>
          <mc:Fallback xmlns="">
            <p:sp>
              <p:nvSpPr>
                <p:cNvPr id="27" name="矩形 26">
                  <a:extLst>
                    <a:ext uri="{FF2B5EF4-FFF2-40B4-BE49-F238E27FC236}">
                      <a16:creationId xmlns:a16="http://schemas.microsoft.com/office/drawing/2014/main" id="{6F134345-FB13-43DD-99C3-19DC3677C45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59240" y="4819668"/>
                  <a:ext cx="630301" cy="52322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矩形 27">
                  <a:extLst>
                    <a:ext uri="{FF2B5EF4-FFF2-40B4-BE49-F238E27FC236}">
                      <a16:creationId xmlns:a16="http://schemas.microsoft.com/office/drawing/2014/main" id="{7975C8CC-AE19-4DBA-A90F-8FF8F4DF33C7}"/>
                    </a:ext>
                  </a:extLst>
                </p:cNvPr>
                <p:cNvSpPr/>
                <p:nvPr/>
              </p:nvSpPr>
              <p:spPr>
                <a:xfrm>
                  <a:off x="6214431" y="4454828"/>
                  <a:ext cx="508473" cy="33855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1600" b="0" i="1" dirty="0" smtClean="0"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en-US" altLang="zh-TW" sz="1600" i="1" baseline="-25000" dirty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TW" sz="1600" b="0" i="1" baseline="-25000" dirty="0" smtClean="0"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zh-TW" altLang="en-US" sz="1600" dirty="0"/>
                </a:p>
              </p:txBody>
            </p:sp>
          </mc:Choice>
          <mc:Fallback xmlns="">
            <p:sp>
              <p:nvSpPr>
                <p:cNvPr id="28" name="矩形 27">
                  <a:extLst>
                    <a:ext uri="{FF2B5EF4-FFF2-40B4-BE49-F238E27FC236}">
                      <a16:creationId xmlns:a16="http://schemas.microsoft.com/office/drawing/2014/main" id="{7975C8CC-AE19-4DBA-A90F-8FF8F4DF33C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14431" y="4454828"/>
                  <a:ext cx="508473" cy="338554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矩形 28">
                  <a:extLst>
                    <a:ext uri="{FF2B5EF4-FFF2-40B4-BE49-F238E27FC236}">
                      <a16:creationId xmlns:a16="http://schemas.microsoft.com/office/drawing/2014/main" id="{58329127-1B1A-4B6A-8120-CA77F5A96997}"/>
                    </a:ext>
                  </a:extLst>
                </p:cNvPr>
                <p:cNvSpPr/>
                <p:nvPr/>
              </p:nvSpPr>
              <p:spPr>
                <a:xfrm>
                  <a:off x="5676559" y="5570164"/>
                  <a:ext cx="558166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b="0" i="1" dirty="0" smtClean="0"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en-US" altLang="zh-TW" sz="2400" b="0" i="1" baseline="-25000" dirty="0" smtClean="0"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29" name="矩形 28">
                  <a:extLst>
                    <a:ext uri="{FF2B5EF4-FFF2-40B4-BE49-F238E27FC236}">
                      <a16:creationId xmlns:a16="http://schemas.microsoft.com/office/drawing/2014/main" id="{58329127-1B1A-4B6A-8120-CA77F5A9699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76559" y="5570164"/>
                  <a:ext cx="558166" cy="461665"/>
                </a:xfrm>
                <a:prstGeom prst="rect">
                  <a:avLst/>
                </a:prstGeom>
                <a:blipFill>
                  <a:blip r:embed="rId11"/>
                  <a:stretch>
                    <a:fillRect b="-533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矩形 29">
                  <a:extLst>
                    <a:ext uri="{FF2B5EF4-FFF2-40B4-BE49-F238E27FC236}">
                      <a16:creationId xmlns:a16="http://schemas.microsoft.com/office/drawing/2014/main" id="{20F02549-CEE6-4F63-B22E-D60027E8C38A}"/>
                    </a:ext>
                  </a:extLst>
                </p:cNvPr>
                <p:cNvSpPr/>
                <p:nvPr/>
              </p:nvSpPr>
              <p:spPr>
                <a:xfrm>
                  <a:off x="9540559" y="4216301"/>
                  <a:ext cx="561372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b="0" i="1" dirty="0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altLang="zh-TW" sz="2400" i="1" baseline="-25000" dirty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30" name="矩形 29">
                  <a:extLst>
                    <a:ext uri="{FF2B5EF4-FFF2-40B4-BE49-F238E27FC236}">
                      <a16:creationId xmlns:a16="http://schemas.microsoft.com/office/drawing/2014/main" id="{20F02549-CEE6-4F63-B22E-D60027E8C38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40559" y="4216301"/>
                  <a:ext cx="561372" cy="461665"/>
                </a:xfrm>
                <a:prstGeom prst="rect">
                  <a:avLst/>
                </a:prstGeom>
                <a:blipFill>
                  <a:blip r:embed="rId12"/>
                  <a:stretch>
                    <a:fillRect b="-533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矩形 30">
                  <a:extLst>
                    <a:ext uri="{FF2B5EF4-FFF2-40B4-BE49-F238E27FC236}">
                      <a16:creationId xmlns:a16="http://schemas.microsoft.com/office/drawing/2014/main" id="{B0CB3F09-A537-477A-897B-0AA7217FA89F}"/>
                    </a:ext>
                  </a:extLst>
                </p:cNvPr>
                <p:cNvSpPr/>
                <p:nvPr/>
              </p:nvSpPr>
              <p:spPr>
                <a:xfrm>
                  <a:off x="9540559" y="5570164"/>
                  <a:ext cx="561372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b="0" i="1" dirty="0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altLang="zh-TW" sz="2400" b="0" i="1" baseline="-25000" dirty="0" smtClean="0"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31" name="矩形 30">
                  <a:extLst>
                    <a:ext uri="{FF2B5EF4-FFF2-40B4-BE49-F238E27FC236}">
                      <a16:creationId xmlns:a16="http://schemas.microsoft.com/office/drawing/2014/main" id="{B0CB3F09-A537-477A-897B-0AA7217FA89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40559" y="5570164"/>
                  <a:ext cx="561372" cy="461665"/>
                </a:xfrm>
                <a:prstGeom prst="rect">
                  <a:avLst/>
                </a:prstGeom>
                <a:blipFill>
                  <a:blip r:embed="rId13"/>
                  <a:stretch>
                    <a:fillRect b="-533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3" name="直線單箭頭接點 32">
              <a:extLst>
                <a:ext uri="{FF2B5EF4-FFF2-40B4-BE49-F238E27FC236}">
                  <a16:creationId xmlns:a16="http://schemas.microsoft.com/office/drawing/2014/main" id="{99AFFBEF-AC3F-4329-8FED-AC39F123FC1B}"/>
                </a:ext>
              </a:extLst>
            </p:cNvPr>
            <p:cNvCxnSpPr>
              <a:cxnSpLocks/>
            </p:cNvCxnSpPr>
            <p:nvPr/>
          </p:nvCxnSpPr>
          <p:spPr>
            <a:xfrm>
              <a:off x="2457875" y="4447134"/>
              <a:ext cx="1030392" cy="0"/>
            </a:xfrm>
            <a:prstGeom prst="straightConnector1">
              <a:avLst/>
            </a:prstGeom>
            <a:ln w="41275">
              <a:solidFill>
                <a:schemeClr val="tx1"/>
              </a:solidFill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線單箭頭接點 34">
              <a:extLst>
                <a:ext uri="{FF2B5EF4-FFF2-40B4-BE49-F238E27FC236}">
                  <a16:creationId xmlns:a16="http://schemas.microsoft.com/office/drawing/2014/main" id="{9CD7E819-D6BC-4709-BDB1-B63322329244}"/>
                </a:ext>
              </a:extLst>
            </p:cNvPr>
            <p:cNvCxnSpPr>
              <a:cxnSpLocks/>
            </p:cNvCxnSpPr>
            <p:nvPr/>
          </p:nvCxnSpPr>
          <p:spPr>
            <a:xfrm>
              <a:off x="2457875" y="5850153"/>
              <a:ext cx="1030392" cy="0"/>
            </a:xfrm>
            <a:prstGeom prst="straightConnector1">
              <a:avLst/>
            </a:prstGeom>
            <a:ln w="41275">
              <a:solidFill>
                <a:schemeClr val="tx1"/>
              </a:solidFill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線單箭頭接點 35">
              <a:extLst>
                <a:ext uri="{FF2B5EF4-FFF2-40B4-BE49-F238E27FC236}">
                  <a16:creationId xmlns:a16="http://schemas.microsoft.com/office/drawing/2014/main" id="{8C043A92-16E9-45FD-AFA5-A4DCD9493018}"/>
                </a:ext>
              </a:extLst>
            </p:cNvPr>
            <p:cNvCxnSpPr>
              <a:cxnSpLocks/>
            </p:cNvCxnSpPr>
            <p:nvPr/>
          </p:nvCxnSpPr>
          <p:spPr>
            <a:xfrm>
              <a:off x="8488166" y="4447134"/>
              <a:ext cx="1030392" cy="0"/>
            </a:xfrm>
            <a:prstGeom prst="straightConnector1">
              <a:avLst/>
            </a:prstGeom>
            <a:ln w="41275">
              <a:solidFill>
                <a:schemeClr val="tx1"/>
              </a:solidFill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單箭頭接點 36">
              <a:extLst>
                <a:ext uri="{FF2B5EF4-FFF2-40B4-BE49-F238E27FC236}">
                  <a16:creationId xmlns:a16="http://schemas.microsoft.com/office/drawing/2014/main" id="{A2D842F8-CFD8-4184-AB9E-E723FE6AB9C8}"/>
                </a:ext>
              </a:extLst>
            </p:cNvPr>
            <p:cNvCxnSpPr>
              <a:cxnSpLocks/>
            </p:cNvCxnSpPr>
            <p:nvPr/>
          </p:nvCxnSpPr>
          <p:spPr>
            <a:xfrm>
              <a:off x="8488166" y="5850153"/>
              <a:ext cx="1030392" cy="0"/>
            </a:xfrm>
            <a:prstGeom prst="straightConnector1">
              <a:avLst/>
            </a:prstGeom>
            <a:ln w="41275">
              <a:solidFill>
                <a:schemeClr val="tx1"/>
              </a:solidFill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線單箭頭接點 37">
              <a:extLst>
                <a:ext uri="{FF2B5EF4-FFF2-40B4-BE49-F238E27FC236}">
                  <a16:creationId xmlns:a16="http://schemas.microsoft.com/office/drawing/2014/main" id="{06375DDD-D5D3-4932-ACB2-B7DB626BEF5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13485" y="4637200"/>
              <a:ext cx="1380496" cy="860965"/>
            </a:xfrm>
            <a:prstGeom prst="straightConnector1">
              <a:avLst/>
            </a:prstGeom>
            <a:ln w="41275">
              <a:solidFill>
                <a:schemeClr val="tx1"/>
              </a:solidFill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線單箭頭接點 38">
              <a:extLst>
                <a:ext uri="{FF2B5EF4-FFF2-40B4-BE49-F238E27FC236}">
                  <a16:creationId xmlns:a16="http://schemas.microsoft.com/office/drawing/2014/main" id="{3C1FAA4E-FBB9-455A-A3FA-80C9CE168A69}"/>
                </a:ext>
              </a:extLst>
            </p:cNvPr>
            <p:cNvCxnSpPr>
              <a:cxnSpLocks/>
            </p:cNvCxnSpPr>
            <p:nvPr/>
          </p:nvCxnSpPr>
          <p:spPr>
            <a:xfrm>
              <a:off x="6214431" y="5850153"/>
              <a:ext cx="646187" cy="0"/>
            </a:xfrm>
            <a:prstGeom prst="straightConnector1">
              <a:avLst/>
            </a:prstGeom>
            <a:ln w="41275">
              <a:solidFill>
                <a:schemeClr val="tx1"/>
              </a:solidFill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線單箭頭接點 43">
              <a:extLst>
                <a:ext uri="{FF2B5EF4-FFF2-40B4-BE49-F238E27FC236}">
                  <a16:creationId xmlns:a16="http://schemas.microsoft.com/office/drawing/2014/main" id="{71A4AE5A-9D3F-4191-81B5-F554583A1E48}"/>
                </a:ext>
              </a:extLst>
            </p:cNvPr>
            <p:cNvCxnSpPr>
              <a:cxnSpLocks/>
            </p:cNvCxnSpPr>
            <p:nvPr/>
          </p:nvCxnSpPr>
          <p:spPr>
            <a:xfrm>
              <a:off x="5066696" y="4447134"/>
              <a:ext cx="646187" cy="0"/>
            </a:xfrm>
            <a:prstGeom prst="straightConnector1">
              <a:avLst/>
            </a:prstGeom>
            <a:ln w="41275">
              <a:solidFill>
                <a:schemeClr val="tx1"/>
              </a:solidFill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線單箭頭接點 44">
              <a:extLst>
                <a:ext uri="{FF2B5EF4-FFF2-40B4-BE49-F238E27FC236}">
                  <a16:creationId xmlns:a16="http://schemas.microsoft.com/office/drawing/2014/main" id="{92479CA8-CD95-447A-9C42-792E5336E147}"/>
                </a:ext>
              </a:extLst>
            </p:cNvPr>
            <p:cNvCxnSpPr>
              <a:cxnSpLocks/>
            </p:cNvCxnSpPr>
            <p:nvPr/>
          </p:nvCxnSpPr>
          <p:spPr>
            <a:xfrm>
              <a:off x="5066696" y="5850153"/>
              <a:ext cx="646187" cy="0"/>
            </a:xfrm>
            <a:prstGeom prst="straightConnector1">
              <a:avLst/>
            </a:prstGeom>
            <a:ln w="41275">
              <a:solidFill>
                <a:schemeClr val="tx1"/>
              </a:solidFill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FDDAD37C-1374-42FF-BB52-3FDD32575C4E}"/>
                </a:ext>
              </a:extLst>
            </p:cNvPr>
            <p:cNvSpPr/>
            <p:nvPr/>
          </p:nvSpPr>
          <p:spPr>
            <a:xfrm>
              <a:off x="3641933" y="5574918"/>
              <a:ext cx="1424763" cy="52322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矩形 39">
                  <a:extLst>
                    <a:ext uri="{FF2B5EF4-FFF2-40B4-BE49-F238E27FC236}">
                      <a16:creationId xmlns:a16="http://schemas.microsoft.com/office/drawing/2014/main" id="{3F510714-FF18-4EC0-8E7B-3F8356FD869C}"/>
                    </a:ext>
                  </a:extLst>
                </p:cNvPr>
                <p:cNvSpPr/>
                <p:nvPr/>
              </p:nvSpPr>
              <p:spPr>
                <a:xfrm>
                  <a:off x="4039163" y="5536542"/>
                  <a:ext cx="630301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800" b="0" i="1" dirty="0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altLang="zh-TW" sz="2800" i="1" baseline="-25000" dirty="0" smtClean="0"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zh-TW" altLang="en-US" sz="2800" dirty="0"/>
                </a:p>
              </p:txBody>
            </p:sp>
          </mc:Choice>
          <mc:Fallback xmlns="">
            <p:sp>
              <p:nvSpPr>
                <p:cNvPr id="40" name="矩形 39">
                  <a:extLst>
                    <a:ext uri="{FF2B5EF4-FFF2-40B4-BE49-F238E27FC236}">
                      <a16:creationId xmlns:a16="http://schemas.microsoft.com/office/drawing/2014/main" id="{3F510714-FF18-4EC0-8E7B-3F8356FD869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39163" y="5536542"/>
                  <a:ext cx="630301" cy="523220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1" name="直線單箭頭接點 40">
              <a:extLst>
                <a:ext uri="{FF2B5EF4-FFF2-40B4-BE49-F238E27FC236}">
                  <a16:creationId xmlns:a16="http://schemas.microsoft.com/office/drawing/2014/main" id="{E7A4AE35-2E15-442C-A289-5B1C421DCE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57875" y="4529667"/>
              <a:ext cx="1030392" cy="1320486"/>
            </a:xfrm>
            <a:prstGeom prst="straightConnector1">
              <a:avLst/>
            </a:prstGeom>
            <a:ln w="41275">
              <a:solidFill>
                <a:schemeClr val="tx1"/>
              </a:solidFill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單箭頭接點 41">
              <a:extLst>
                <a:ext uri="{FF2B5EF4-FFF2-40B4-BE49-F238E27FC236}">
                  <a16:creationId xmlns:a16="http://schemas.microsoft.com/office/drawing/2014/main" id="{99BC27E7-E730-4F04-A486-16E0F52BB68C}"/>
                </a:ext>
              </a:extLst>
            </p:cNvPr>
            <p:cNvCxnSpPr>
              <a:cxnSpLocks/>
            </p:cNvCxnSpPr>
            <p:nvPr/>
          </p:nvCxnSpPr>
          <p:spPr>
            <a:xfrm>
              <a:off x="6214431" y="4447134"/>
              <a:ext cx="646187" cy="0"/>
            </a:xfrm>
            <a:prstGeom prst="straightConnector1">
              <a:avLst/>
            </a:prstGeom>
            <a:ln w="41275">
              <a:solidFill>
                <a:schemeClr val="tx1"/>
              </a:solidFill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矩形 49">
                  <a:extLst>
                    <a:ext uri="{FF2B5EF4-FFF2-40B4-BE49-F238E27FC236}">
                      <a16:creationId xmlns:a16="http://schemas.microsoft.com/office/drawing/2014/main" id="{EEF15EC3-2D59-4E42-A314-9E36F79302AF}"/>
                    </a:ext>
                  </a:extLst>
                </p:cNvPr>
                <p:cNvSpPr/>
                <p:nvPr/>
              </p:nvSpPr>
              <p:spPr>
                <a:xfrm>
                  <a:off x="1883680" y="5570164"/>
                  <a:ext cx="574195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zh-TW" sz="2400" b="0" i="1" baseline="-25000" dirty="0" smtClean="0"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50" name="矩形 49">
                  <a:extLst>
                    <a:ext uri="{FF2B5EF4-FFF2-40B4-BE49-F238E27FC236}">
                      <a16:creationId xmlns:a16="http://schemas.microsoft.com/office/drawing/2014/main" id="{EEF15EC3-2D59-4E42-A314-9E36F79302A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83680" y="5570164"/>
                  <a:ext cx="574195" cy="461665"/>
                </a:xfrm>
                <a:prstGeom prst="rect">
                  <a:avLst/>
                </a:prstGeom>
                <a:blipFill>
                  <a:blip r:embed="rId15"/>
                  <a:stretch>
                    <a:fillRect b="-533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矩形 50">
                  <a:extLst>
                    <a:ext uri="{FF2B5EF4-FFF2-40B4-BE49-F238E27FC236}">
                      <a16:creationId xmlns:a16="http://schemas.microsoft.com/office/drawing/2014/main" id="{6732C602-9BC0-461E-9390-3C61A5360A98}"/>
                    </a:ext>
                  </a:extLst>
                </p:cNvPr>
                <p:cNvSpPr/>
                <p:nvPr/>
              </p:nvSpPr>
              <p:spPr>
                <a:xfrm>
                  <a:off x="2471576" y="4954109"/>
                  <a:ext cx="519694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160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zh-TW" sz="1600" b="0" i="1" baseline="-25000" dirty="0" smtClean="0">
                            <a:latin typeface="Cambria Math" panose="02040503050406030204" pitchFamily="18" charset="0"/>
                          </a:rPr>
                          <m:t>21</m:t>
                        </m:r>
                      </m:oMath>
                    </m:oMathPara>
                  </a14:m>
                  <a:endParaRPr lang="zh-TW" altLang="en-US" sz="1600" dirty="0"/>
                </a:p>
              </p:txBody>
            </p:sp>
          </mc:Choice>
          <mc:Fallback xmlns="">
            <p:sp>
              <p:nvSpPr>
                <p:cNvPr id="51" name="矩形 50">
                  <a:extLst>
                    <a:ext uri="{FF2B5EF4-FFF2-40B4-BE49-F238E27FC236}">
                      <a16:creationId xmlns:a16="http://schemas.microsoft.com/office/drawing/2014/main" id="{6732C602-9BC0-461E-9390-3C61A5360A9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71576" y="4954109"/>
                  <a:ext cx="519694" cy="338554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矩形 51">
                  <a:extLst>
                    <a:ext uri="{FF2B5EF4-FFF2-40B4-BE49-F238E27FC236}">
                      <a16:creationId xmlns:a16="http://schemas.microsoft.com/office/drawing/2014/main" id="{F3062AF4-623A-491E-9E9A-5FEEC56E19D3}"/>
                    </a:ext>
                  </a:extLst>
                </p:cNvPr>
                <p:cNvSpPr/>
                <p:nvPr/>
              </p:nvSpPr>
              <p:spPr>
                <a:xfrm>
                  <a:off x="5676559" y="4216301"/>
                  <a:ext cx="558166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b="0" i="1" dirty="0" smtClean="0"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en-US" altLang="zh-TW" sz="2400" i="1" baseline="-25000" dirty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52" name="矩形 51">
                  <a:extLst>
                    <a:ext uri="{FF2B5EF4-FFF2-40B4-BE49-F238E27FC236}">
                      <a16:creationId xmlns:a16="http://schemas.microsoft.com/office/drawing/2014/main" id="{F3062AF4-623A-491E-9E9A-5FEEC56E19D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76559" y="4216301"/>
                  <a:ext cx="558166" cy="461665"/>
                </a:xfrm>
                <a:prstGeom prst="rect">
                  <a:avLst/>
                </a:prstGeom>
                <a:blipFill>
                  <a:blip r:embed="rId17"/>
                  <a:stretch>
                    <a:fillRect b="-533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矩形 52">
                  <a:extLst>
                    <a:ext uri="{FF2B5EF4-FFF2-40B4-BE49-F238E27FC236}">
                      <a16:creationId xmlns:a16="http://schemas.microsoft.com/office/drawing/2014/main" id="{C9EB52CF-5351-4BBA-A5A8-5978F03D199C}"/>
                    </a:ext>
                  </a:extLst>
                </p:cNvPr>
                <p:cNvSpPr/>
                <p:nvPr/>
              </p:nvSpPr>
              <p:spPr>
                <a:xfrm>
                  <a:off x="5083948" y="4987607"/>
                  <a:ext cx="508473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1600" b="0" i="1" dirty="0" smtClean="0"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en-US" altLang="zh-TW" sz="1600" i="1" baseline="-25000" dirty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TW" sz="1600" b="0" i="1" baseline="-25000" dirty="0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zh-TW" altLang="en-US" sz="1600" dirty="0"/>
                </a:p>
              </p:txBody>
            </p:sp>
          </mc:Choice>
          <mc:Fallback xmlns="">
            <p:sp>
              <p:nvSpPr>
                <p:cNvPr id="53" name="矩形 52">
                  <a:extLst>
                    <a:ext uri="{FF2B5EF4-FFF2-40B4-BE49-F238E27FC236}">
                      <a16:creationId xmlns:a16="http://schemas.microsoft.com/office/drawing/2014/main" id="{C9EB52CF-5351-4BBA-A5A8-5978F03D199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83948" y="4987607"/>
                  <a:ext cx="508473" cy="338554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5" name="矩形 54">
            <a:extLst>
              <a:ext uri="{FF2B5EF4-FFF2-40B4-BE49-F238E27FC236}">
                <a16:creationId xmlns:a16="http://schemas.microsoft.com/office/drawing/2014/main" id="{537C7AA5-B4D7-D74D-8A88-B462030AD787}"/>
              </a:ext>
            </a:extLst>
          </p:cNvPr>
          <p:cNvSpPr/>
          <p:nvPr/>
        </p:nvSpPr>
        <p:spPr>
          <a:xfrm>
            <a:off x="537041" y="875207"/>
            <a:ext cx="6182398" cy="523220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kumimoji="1" lang="en" altLang="zh-TW" sz="2800" dirty="0">
                <a:latin typeface="+mn-ea"/>
              </a:rPr>
              <a:t>Methodology - </a:t>
            </a:r>
            <a:r>
              <a:rPr kumimoji="1" lang="en-US" altLang="zh-TW" sz="2800" dirty="0">
                <a:latin typeface="+mn-ea"/>
              </a:rPr>
              <a:t>network DEA model</a:t>
            </a:r>
          </a:p>
        </p:txBody>
      </p:sp>
      <p:sp>
        <p:nvSpPr>
          <p:cNvPr id="56" name="副標題 1">
            <a:extLst>
              <a:ext uri="{FF2B5EF4-FFF2-40B4-BE49-F238E27FC236}">
                <a16:creationId xmlns:a16="http://schemas.microsoft.com/office/drawing/2014/main" id="{528121B2-8F97-0447-90F0-3B2B2090D1B8}"/>
              </a:ext>
            </a:extLst>
          </p:cNvPr>
          <p:cNvSpPr txBox="1">
            <a:spLocks/>
          </p:cNvSpPr>
          <p:nvPr/>
        </p:nvSpPr>
        <p:spPr>
          <a:xfrm>
            <a:off x="537041" y="548624"/>
            <a:ext cx="4876623" cy="326583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zh-TW" sz="1200" dirty="0"/>
              <a:t>Efficiency Measure in Insurance Industry – A Network DEA Model</a:t>
            </a:r>
            <a:endParaRPr lang="zh-TW" altLang="en-US" sz="1200" dirty="0"/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E44C49C0-2A49-C44D-86D9-214D65D9FA04}"/>
              </a:ext>
            </a:extLst>
          </p:cNvPr>
          <p:cNvSpPr/>
          <p:nvPr/>
        </p:nvSpPr>
        <p:spPr>
          <a:xfrm>
            <a:off x="3111090" y="3925608"/>
            <a:ext cx="6008292" cy="240991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38AD4040-8464-DE4F-84B8-58CEEA627498}"/>
              </a:ext>
            </a:extLst>
          </p:cNvPr>
          <p:cNvSpPr/>
          <p:nvPr/>
        </p:nvSpPr>
        <p:spPr>
          <a:xfrm>
            <a:off x="7078029" y="4161912"/>
            <a:ext cx="1424763" cy="194032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96E1D7A1-B820-4548-97C3-25DD8CBEE383}"/>
              </a:ext>
            </a:extLst>
          </p:cNvPr>
          <p:cNvSpPr/>
          <p:nvPr/>
        </p:nvSpPr>
        <p:spPr>
          <a:xfrm>
            <a:off x="3757952" y="4161912"/>
            <a:ext cx="1424763" cy="52322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2" name="矩形 61">
                <a:extLst>
                  <a:ext uri="{FF2B5EF4-FFF2-40B4-BE49-F238E27FC236}">
                    <a16:creationId xmlns:a16="http://schemas.microsoft.com/office/drawing/2014/main" id="{5A73414F-3034-FD41-BDE9-CC3050393B6B}"/>
                  </a:ext>
                </a:extLst>
              </p:cNvPr>
              <p:cNvSpPr/>
              <p:nvPr/>
            </p:nvSpPr>
            <p:spPr>
              <a:xfrm>
                <a:off x="1999699" y="4223480"/>
                <a:ext cx="526106" cy="45313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400" i="0" dirty="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altLang="zh-TW" sz="2400" i="0" baseline="30000" dirty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zh-TW" altLang="en-US" sz="2400" baseline="30000" dirty="0"/>
              </a:p>
            </p:txBody>
          </p:sp>
        </mc:Choice>
        <mc:Fallback>
          <p:sp>
            <p:nvSpPr>
              <p:cNvPr id="62" name="矩形 61">
                <a:extLst>
                  <a:ext uri="{FF2B5EF4-FFF2-40B4-BE49-F238E27FC236}">
                    <a16:creationId xmlns:a16="http://schemas.microsoft.com/office/drawing/2014/main" id="{5A73414F-3034-FD41-BDE9-CC3050393B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9699" y="4223480"/>
                <a:ext cx="526106" cy="453137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3" name="矩形 62">
                <a:extLst>
                  <a:ext uri="{FF2B5EF4-FFF2-40B4-BE49-F238E27FC236}">
                    <a16:creationId xmlns:a16="http://schemas.microsoft.com/office/drawing/2014/main" id="{4DFB9DCF-6D56-834D-BFC0-8C60EBCD9CF4}"/>
                  </a:ext>
                </a:extLst>
              </p:cNvPr>
              <p:cNvSpPr/>
              <p:nvPr/>
            </p:nvSpPr>
            <p:spPr>
              <a:xfrm>
                <a:off x="2629231" y="5846085"/>
                <a:ext cx="502061" cy="3329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1600" i="0" dirty="0" smtClean="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altLang="zh-TW" sz="1600" b="0" i="0" baseline="30000" dirty="0" smtClean="0">
                          <a:latin typeface="Cambria Math" panose="02040503050406030204" pitchFamily="18" charset="0"/>
                        </a:rPr>
                        <m:t>22</m:t>
                      </m:r>
                    </m:oMath>
                  </m:oMathPara>
                </a14:m>
                <a:endParaRPr lang="zh-TW" altLang="en-US" sz="1600" baseline="30000" dirty="0"/>
              </a:p>
            </p:txBody>
          </p:sp>
        </mc:Choice>
        <mc:Fallback>
          <p:sp>
            <p:nvSpPr>
              <p:cNvPr id="63" name="矩形 62">
                <a:extLst>
                  <a:ext uri="{FF2B5EF4-FFF2-40B4-BE49-F238E27FC236}">
                    <a16:creationId xmlns:a16="http://schemas.microsoft.com/office/drawing/2014/main" id="{4DFB9DCF-6D56-834D-BFC0-8C60EBCD9C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9231" y="5846085"/>
                <a:ext cx="502061" cy="33291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4" name="矩形 63">
                <a:extLst>
                  <a:ext uri="{FF2B5EF4-FFF2-40B4-BE49-F238E27FC236}">
                    <a16:creationId xmlns:a16="http://schemas.microsoft.com/office/drawing/2014/main" id="{E7DCA1BA-33EC-3A4D-80D1-1C85E7100D81}"/>
                  </a:ext>
                </a:extLst>
              </p:cNvPr>
              <p:cNvSpPr/>
              <p:nvPr/>
            </p:nvSpPr>
            <p:spPr>
              <a:xfrm>
                <a:off x="3558857" y="4280195"/>
                <a:ext cx="1793921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1200" i="1" dirty="0">
                          <a:latin typeface="Cambria Math" panose="02040503050406030204" pitchFamily="18" charset="0"/>
                        </a:rPr>
                        <m:t>p</m:t>
                      </m:r>
                      <m:r>
                        <m:rPr>
                          <m:nor/>
                        </m:rPr>
                        <a:rPr lang="en-US" altLang="zh-TW" sz="1200" dirty="0"/>
                        <m:t>remium</m:t>
                      </m:r>
                      <m:r>
                        <a:rPr lang="en-US" altLang="zh-TW" sz="120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TW" sz="1200" dirty="0"/>
                        <m:t>acquisition</m:t>
                      </m:r>
                    </m:oMath>
                  </m:oMathPara>
                </a14:m>
                <a:endParaRPr lang="zh-TW" altLang="en-US" sz="1200" dirty="0"/>
              </a:p>
            </p:txBody>
          </p:sp>
        </mc:Choice>
        <mc:Fallback>
          <p:sp>
            <p:nvSpPr>
              <p:cNvPr id="64" name="矩形 63">
                <a:extLst>
                  <a:ext uri="{FF2B5EF4-FFF2-40B4-BE49-F238E27FC236}">
                    <a16:creationId xmlns:a16="http://schemas.microsoft.com/office/drawing/2014/main" id="{E7DCA1BA-33EC-3A4D-80D1-1C85E7100D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8857" y="4280195"/>
                <a:ext cx="1793921" cy="276999"/>
              </a:xfrm>
              <a:prstGeom prst="rect">
                <a:avLst/>
              </a:prstGeom>
              <a:blipFill>
                <a:blip r:embed="rId21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矩形 64">
            <a:extLst>
              <a:ext uri="{FF2B5EF4-FFF2-40B4-BE49-F238E27FC236}">
                <a16:creationId xmlns:a16="http://schemas.microsoft.com/office/drawing/2014/main" id="{2E0A247B-7A5F-5944-9519-4DBE11E5E46A}"/>
              </a:ext>
            </a:extLst>
          </p:cNvPr>
          <p:cNvSpPr/>
          <p:nvPr/>
        </p:nvSpPr>
        <p:spPr>
          <a:xfrm>
            <a:off x="7092105" y="4898552"/>
            <a:ext cx="138531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1400" dirty="0"/>
              <a:t>profit generation</a:t>
            </a:r>
            <a:endParaRPr lang="zh-TW" altLang="en-US" sz="1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6" name="矩形 65">
                <a:extLst>
                  <a:ext uri="{FF2B5EF4-FFF2-40B4-BE49-F238E27FC236}">
                    <a16:creationId xmlns:a16="http://schemas.microsoft.com/office/drawing/2014/main" id="{9206F8E1-3A3B-094C-AE91-FBD5551513CA}"/>
                  </a:ext>
                </a:extLst>
              </p:cNvPr>
              <p:cNvSpPr/>
              <p:nvPr/>
            </p:nvSpPr>
            <p:spPr>
              <a:xfrm>
                <a:off x="9656578" y="4223480"/>
                <a:ext cx="535723" cy="45313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400" b="0" i="0" dirty="0" smtClean="0"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altLang="zh-TW" sz="2400" i="0" baseline="30000" dirty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zh-TW" altLang="en-US" sz="2400" baseline="30000" dirty="0"/>
              </a:p>
            </p:txBody>
          </p:sp>
        </mc:Choice>
        <mc:Fallback>
          <p:sp>
            <p:nvSpPr>
              <p:cNvPr id="66" name="矩形 65">
                <a:extLst>
                  <a:ext uri="{FF2B5EF4-FFF2-40B4-BE49-F238E27FC236}">
                    <a16:creationId xmlns:a16="http://schemas.microsoft.com/office/drawing/2014/main" id="{9206F8E1-3A3B-094C-AE91-FBD5551513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6578" y="4223480"/>
                <a:ext cx="535723" cy="453137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7" name="矩形 66">
                <a:extLst>
                  <a:ext uri="{FF2B5EF4-FFF2-40B4-BE49-F238E27FC236}">
                    <a16:creationId xmlns:a16="http://schemas.microsoft.com/office/drawing/2014/main" id="{AE778AA4-2337-874D-86DF-76CE54A93DD4}"/>
                  </a:ext>
                </a:extLst>
              </p:cNvPr>
              <p:cNvSpPr/>
              <p:nvPr/>
            </p:nvSpPr>
            <p:spPr>
              <a:xfrm>
                <a:off x="9656578" y="5577343"/>
                <a:ext cx="535723" cy="45313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400" b="0" i="0" dirty="0" smtClean="0"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altLang="zh-TW" sz="2400" b="0" i="0" baseline="30000" dirty="0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zh-TW" altLang="en-US" sz="2400" baseline="30000" dirty="0"/>
              </a:p>
            </p:txBody>
          </p:sp>
        </mc:Choice>
        <mc:Fallback>
          <p:sp>
            <p:nvSpPr>
              <p:cNvPr id="67" name="矩形 66">
                <a:extLst>
                  <a:ext uri="{FF2B5EF4-FFF2-40B4-BE49-F238E27FC236}">
                    <a16:creationId xmlns:a16="http://schemas.microsoft.com/office/drawing/2014/main" id="{AE778AA4-2337-874D-86DF-76CE54A93D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6578" y="5577343"/>
                <a:ext cx="535723" cy="453137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直線單箭頭接點 32">
            <a:extLst>
              <a:ext uri="{FF2B5EF4-FFF2-40B4-BE49-F238E27FC236}">
                <a16:creationId xmlns:a16="http://schemas.microsoft.com/office/drawing/2014/main" id="{BDBB9859-F7C0-C149-8A47-090A6ECFB195}"/>
              </a:ext>
            </a:extLst>
          </p:cNvPr>
          <p:cNvCxnSpPr>
            <a:cxnSpLocks/>
          </p:cNvCxnSpPr>
          <p:nvPr/>
        </p:nvCxnSpPr>
        <p:spPr>
          <a:xfrm>
            <a:off x="2573894" y="4454313"/>
            <a:ext cx="1030392" cy="0"/>
          </a:xfrm>
          <a:prstGeom prst="straightConnector1">
            <a:avLst/>
          </a:prstGeom>
          <a:ln w="41275">
            <a:solidFill>
              <a:schemeClr val="tx1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單箭頭接點 34">
            <a:extLst>
              <a:ext uri="{FF2B5EF4-FFF2-40B4-BE49-F238E27FC236}">
                <a16:creationId xmlns:a16="http://schemas.microsoft.com/office/drawing/2014/main" id="{2E3497EF-78F4-414B-8F7E-188B78B3CD89}"/>
              </a:ext>
            </a:extLst>
          </p:cNvPr>
          <p:cNvCxnSpPr>
            <a:cxnSpLocks/>
          </p:cNvCxnSpPr>
          <p:nvPr/>
        </p:nvCxnSpPr>
        <p:spPr>
          <a:xfrm>
            <a:off x="2573894" y="5857332"/>
            <a:ext cx="1030392" cy="0"/>
          </a:xfrm>
          <a:prstGeom prst="straightConnector1">
            <a:avLst/>
          </a:prstGeom>
          <a:ln w="41275">
            <a:solidFill>
              <a:schemeClr val="tx1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線單箭頭接點 35">
            <a:extLst>
              <a:ext uri="{FF2B5EF4-FFF2-40B4-BE49-F238E27FC236}">
                <a16:creationId xmlns:a16="http://schemas.microsoft.com/office/drawing/2014/main" id="{E4551850-2E01-B948-BDD7-4D7D1CB11118}"/>
              </a:ext>
            </a:extLst>
          </p:cNvPr>
          <p:cNvCxnSpPr>
            <a:cxnSpLocks/>
          </p:cNvCxnSpPr>
          <p:nvPr/>
        </p:nvCxnSpPr>
        <p:spPr>
          <a:xfrm>
            <a:off x="8604185" y="4454313"/>
            <a:ext cx="1030392" cy="0"/>
          </a:xfrm>
          <a:prstGeom prst="straightConnector1">
            <a:avLst/>
          </a:prstGeom>
          <a:ln w="41275">
            <a:solidFill>
              <a:schemeClr val="tx1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線單箭頭接點 36">
            <a:extLst>
              <a:ext uri="{FF2B5EF4-FFF2-40B4-BE49-F238E27FC236}">
                <a16:creationId xmlns:a16="http://schemas.microsoft.com/office/drawing/2014/main" id="{6185EA8E-09B6-094C-8C4E-55F61799D1BE}"/>
              </a:ext>
            </a:extLst>
          </p:cNvPr>
          <p:cNvCxnSpPr>
            <a:cxnSpLocks/>
          </p:cNvCxnSpPr>
          <p:nvPr/>
        </p:nvCxnSpPr>
        <p:spPr>
          <a:xfrm>
            <a:off x="8604185" y="5857332"/>
            <a:ext cx="1030392" cy="0"/>
          </a:xfrm>
          <a:prstGeom prst="straightConnector1">
            <a:avLst/>
          </a:prstGeom>
          <a:ln w="41275">
            <a:solidFill>
              <a:schemeClr val="tx1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線單箭頭接點 37">
            <a:extLst>
              <a:ext uri="{FF2B5EF4-FFF2-40B4-BE49-F238E27FC236}">
                <a16:creationId xmlns:a16="http://schemas.microsoft.com/office/drawing/2014/main" id="{FC61C5E9-0AAF-3745-9ED3-78A0FF4D2C08}"/>
              </a:ext>
            </a:extLst>
          </p:cNvPr>
          <p:cNvCxnSpPr>
            <a:cxnSpLocks/>
            <a:stCxn id="61" idx="2"/>
          </p:cNvCxnSpPr>
          <p:nvPr/>
        </p:nvCxnSpPr>
        <p:spPr>
          <a:xfrm>
            <a:off x="4470334" y="4685133"/>
            <a:ext cx="6544" cy="858587"/>
          </a:xfrm>
          <a:prstGeom prst="straightConnector1">
            <a:avLst/>
          </a:prstGeom>
          <a:ln w="41275">
            <a:solidFill>
              <a:schemeClr val="tx1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線單箭頭接點 44">
            <a:extLst>
              <a:ext uri="{FF2B5EF4-FFF2-40B4-BE49-F238E27FC236}">
                <a16:creationId xmlns:a16="http://schemas.microsoft.com/office/drawing/2014/main" id="{B8C423A2-E8E7-954D-BF35-71BA780FABEE}"/>
              </a:ext>
            </a:extLst>
          </p:cNvPr>
          <p:cNvCxnSpPr>
            <a:cxnSpLocks/>
          </p:cNvCxnSpPr>
          <p:nvPr/>
        </p:nvCxnSpPr>
        <p:spPr>
          <a:xfrm>
            <a:off x="5182715" y="5857332"/>
            <a:ext cx="1793921" cy="0"/>
          </a:xfrm>
          <a:prstGeom prst="straightConnector1">
            <a:avLst/>
          </a:prstGeom>
          <a:ln w="41275">
            <a:solidFill>
              <a:schemeClr val="tx1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矩形 73">
            <a:extLst>
              <a:ext uri="{FF2B5EF4-FFF2-40B4-BE49-F238E27FC236}">
                <a16:creationId xmlns:a16="http://schemas.microsoft.com/office/drawing/2014/main" id="{EBF029EF-2515-054C-8A58-E344A7B90BEA}"/>
              </a:ext>
            </a:extLst>
          </p:cNvPr>
          <p:cNvSpPr/>
          <p:nvPr/>
        </p:nvSpPr>
        <p:spPr>
          <a:xfrm>
            <a:off x="3757952" y="5582097"/>
            <a:ext cx="1424763" cy="52322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5" name="矩形 74">
            <a:extLst>
              <a:ext uri="{FF2B5EF4-FFF2-40B4-BE49-F238E27FC236}">
                <a16:creationId xmlns:a16="http://schemas.microsoft.com/office/drawing/2014/main" id="{9EE0DE0F-6854-4940-B8DF-3A3560F03EB8}"/>
              </a:ext>
            </a:extLst>
          </p:cNvPr>
          <p:cNvSpPr/>
          <p:nvPr/>
        </p:nvSpPr>
        <p:spPr>
          <a:xfrm>
            <a:off x="3705753" y="5697765"/>
            <a:ext cx="154561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/>
            <a:r>
              <a:rPr lang="en-US" altLang="zh-TW" sz="1200" dirty="0"/>
              <a:t>reinsurance allocation</a:t>
            </a:r>
            <a:endParaRPr lang="zh-TW" altLang="en-US" sz="1200" dirty="0"/>
          </a:p>
        </p:txBody>
      </p:sp>
      <p:cxnSp>
        <p:nvCxnSpPr>
          <p:cNvPr id="76" name="直線單箭頭接點 40">
            <a:extLst>
              <a:ext uri="{FF2B5EF4-FFF2-40B4-BE49-F238E27FC236}">
                <a16:creationId xmlns:a16="http://schemas.microsoft.com/office/drawing/2014/main" id="{6E0D97E3-8DCB-9E4F-B75B-C043439C3828}"/>
              </a:ext>
            </a:extLst>
          </p:cNvPr>
          <p:cNvCxnSpPr>
            <a:cxnSpLocks/>
          </p:cNvCxnSpPr>
          <p:nvPr/>
        </p:nvCxnSpPr>
        <p:spPr>
          <a:xfrm flipV="1">
            <a:off x="2573894" y="4536846"/>
            <a:ext cx="1030392" cy="1320486"/>
          </a:xfrm>
          <a:prstGeom prst="straightConnector1">
            <a:avLst/>
          </a:prstGeom>
          <a:ln w="41275">
            <a:solidFill>
              <a:schemeClr val="tx1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線單箭頭接點 41">
            <a:extLst>
              <a:ext uri="{FF2B5EF4-FFF2-40B4-BE49-F238E27FC236}">
                <a16:creationId xmlns:a16="http://schemas.microsoft.com/office/drawing/2014/main" id="{4DB003CF-5294-EC44-AAAD-682972995F84}"/>
              </a:ext>
            </a:extLst>
          </p:cNvPr>
          <p:cNvCxnSpPr>
            <a:cxnSpLocks/>
            <a:stCxn id="61" idx="3"/>
          </p:cNvCxnSpPr>
          <p:nvPr/>
        </p:nvCxnSpPr>
        <p:spPr>
          <a:xfrm flipV="1">
            <a:off x="5182715" y="4423522"/>
            <a:ext cx="1793921" cy="1"/>
          </a:xfrm>
          <a:prstGeom prst="straightConnector1">
            <a:avLst/>
          </a:prstGeom>
          <a:ln w="41275">
            <a:solidFill>
              <a:schemeClr val="tx1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78" name="矩形 77">
                <a:extLst>
                  <a:ext uri="{FF2B5EF4-FFF2-40B4-BE49-F238E27FC236}">
                    <a16:creationId xmlns:a16="http://schemas.microsoft.com/office/drawing/2014/main" id="{9E878479-76C2-D54A-953A-0690ADCA7F6E}"/>
                  </a:ext>
                </a:extLst>
              </p:cNvPr>
              <p:cNvSpPr/>
              <p:nvPr/>
            </p:nvSpPr>
            <p:spPr>
              <a:xfrm>
                <a:off x="1999699" y="5577343"/>
                <a:ext cx="526106" cy="45313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400" i="0" dirty="0" smtClean="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altLang="zh-TW" sz="2400" b="0" i="0" baseline="30000" dirty="0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zh-TW" altLang="en-US" sz="2400" baseline="30000" dirty="0"/>
              </a:p>
            </p:txBody>
          </p:sp>
        </mc:Choice>
        <mc:Fallback>
          <p:sp>
            <p:nvSpPr>
              <p:cNvPr id="78" name="矩形 77">
                <a:extLst>
                  <a:ext uri="{FF2B5EF4-FFF2-40B4-BE49-F238E27FC236}">
                    <a16:creationId xmlns:a16="http://schemas.microsoft.com/office/drawing/2014/main" id="{9E878479-76C2-D54A-953A-0690ADCA7F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9699" y="5577343"/>
                <a:ext cx="526106" cy="453137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9" name="矩形 78">
                <a:extLst>
                  <a:ext uri="{FF2B5EF4-FFF2-40B4-BE49-F238E27FC236}">
                    <a16:creationId xmlns:a16="http://schemas.microsoft.com/office/drawing/2014/main" id="{75BD8D82-0EDF-2643-8C6D-215602BA375D}"/>
                  </a:ext>
                </a:extLst>
              </p:cNvPr>
              <p:cNvSpPr/>
              <p:nvPr/>
            </p:nvSpPr>
            <p:spPr>
              <a:xfrm>
                <a:off x="2610858" y="4885236"/>
                <a:ext cx="502061" cy="3329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1600" i="0" dirty="0" smtClean="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altLang="zh-TW" sz="1600" b="0" i="0" baseline="30000" dirty="0" smtClean="0">
                          <a:latin typeface="Cambria Math" panose="02040503050406030204" pitchFamily="18" charset="0"/>
                        </a:rPr>
                        <m:t>21</m:t>
                      </m:r>
                    </m:oMath>
                  </m:oMathPara>
                </a14:m>
                <a:endParaRPr lang="zh-TW" altLang="en-US" sz="1600" baseline="30000" dirty="0"/>
              </a:p>
            </p:txBody>
          </p:sp>
        </mc:Choice>
        <mc:Fallback>
          <p:sp>
            <p:nvSpPr>
              <p:cNvPr id="79" name="矩形 78">
                <a:extLst>
                  <a:ext uri="{FF2B5EF4-FFF2-40B4-BE49-F238E27FC236}">
                    <a16:creationId xmlns:a16="http://schemas.microsoft.com/office/drawing/2014/main" id="{75BD8D82-0EDF-2643-8C6D-215602BA37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0858" y="4885236"/>
                <a:ext cx="502061" cy="332912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0" name="矩形 79">
                <a:extLst>
                  <a:ext uri="{FF2B5EF4-FFF2-40B4-BE49-F238E27FC236}">
                    <a16:creationId xmlns:a16="http://schemas.microsoft.com/office/drawing/2014/main" id="{B30BEC34-CDC6-1A4F-A1E8-1BC3EA32C14B}"/>
                  </a:ext>
                </a:extLst>
              </p:cNvPr>
              <p:cNvSpPr/>
              <p:nvPr/>
            </p:nvSpPr>
            <p:spPr>
              <a:xfrm>
                <a:off x="4457756" y="4883060"/>
                <a:ext cx="556434" cy="3378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600" b="0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zh-TW" sz="1600" i="0" dirty="0"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p>
                          <m:r>
                            <a:rPr lang="en-US" altLang="zh-TW" sz="1600" i="0" dirty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TW" sz="1600" i="0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1600" i="0" dirty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1600" baseline="30000" dirty="0"/>
              </a:p>
            </p:txBody>
          </p:sp>
        </mc:Choice>
        <mc:Fallback>
          <p:sp>
            <p:nvSpPr>
              <p:cNvPr id="80" name="矩形 79">
                <a:extLst>
                  <a:ext uri="{FF2B5EF4-FFF2-40B4-BE49-F238E27FC236}">
                    <a16:creationId xmlns:a16="http://schemas.microsoft.com/office/drawing/2014/main" id="{B30BEC34-CDC6-1A4F-A1E8-1BC3EA32C1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7756" y="4883060"/>
                <a:ext cx="556434" cy="337849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1" name="矩形 80">
                <a:extLst>
                  <a:ext uri="{FF2B5EF4-FFF2-40B4-BE49-F238E27FC236}">
                    <a16:creationId xmlns:a16="http://schemas.microsoft.com/office/drawing/2014/main" id="{35CECE61-9B60-5C4F-B9B9-BF60A63E9D3C}"/>
                  </a:ext>
                </a:extLst>
              </p:cNvPr>
              <p:cNvSpPr/>
              <p:nvPr/>
            </p:nvSpPr>
            <p:spPr>
              <a:xfrm>
                <a:off x="5756393" y="4112199"/>
                <a:ext cx="556434" cy="3378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600" b="0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zh-TW" sz="1600" i="0" dirty="0"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p>
                          <m:r>
                            <a:rPr lang="en-US" altLang="zh-TW" sz="1600" i="0" dirty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TW" sz="1600" i="0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1600" i="0" dirty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zh-TW" altLang="en-US" sz="1600" baseline="30000" dirty="0"/>
              </a:p>
            </p:txBody>
          </p:sp>
        </mc:Choice>
        <mc:Fallback>
          <p:sp>
            <p:nvSpPr>
              <p:cNvPr id="81" name="矩形 80">
                <a:extLst>
                  <a:ext uri="{FF2B5EF4-FFF2-40B4-BE49-F238E27FC236}">
                    <a16:creationId xmlns:a16="http://schemas.microsoft.com/office/drawing/2014/main" id="{35CECE61-9B60-5C4F-B9B9-BF60A63E9D3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6393" y="4112199"/>
                <a:ext cx="556434" cy="337849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2" name="矩形 81">
                <a:extLst>
                  <a:ext uri="{FF2B5EF4-FFF2-40B4-BE49-F238E27FC236}">
                    <a16:creationId xmlns:a16="http://schemas.microsoft.com/office/drawing/2014/main" id="{007757C2-3573-2241-81EE-785A0A321F77}"/>
                  </a:ext>
                </a:extLst>
              </p:cNvPr>
              <p:cNvSpPr/>
              <p:nvPr/>
            </p:nvSpPr>
            <p:spPr>
              <a:xfrm>
                <a:off x="5756393" y="5546936"/>
                <a:ext cx="560795" cy="3378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600" b="0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zh-TW" sz="1600" i="0" dirty="0"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p>
                          <m:r>
                            <a:rPr lang="en-US" altLang="zh-TW" sz="1600" i="0" dirty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TW" sz="1600" i="0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1600" i="0" dirty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zh-TW" altLang="en-US" sz="1600" baseline="30000" dirty="0"/>
              </a:p>
            </p:txBody>
          </p:sp>
        </mc:Choice>
        <mc:Fallback>
          <p:sp>
            <p:nvSpPr>
              <p:cNvPr id="82" name="矩形 81">
                <a:extLst>
                  <a:ext uri="{FF2B5EF4-FFF2-40B4-BE49-F238E27FC236}">
                    <a16:creationId xmlns:a16="http://schemas.microsoft.com/office/drawing/2014/main" id="{007757C2-3573-2241-81EE-785A0A321F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6393" y="5546936"/>
                <a:ext cx="560795" cy="337849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291394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6" grpId="0"/>
      <p:bldP spid="47" grpId="0"/>
      <p:bldP spid="4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矩形 85">
            <a:extLst>
              <a:ext uri="{FF2B5EF4-FFF2-40B4-BE49-F238E27FC236}">
                <a16:creationId xmlns:a16="http://schemas.microsoft.com/office/drawing/2014/main" id="{845C1C6B-5EC4-F24C-B60B-C189D7758E34}"/>
              </a:ext>
            </a:extLst>
          </p:cNvPr>
          <p:cNvSpPr/>
          <p:nvPr/>
        </p:nvSpPr>
        <p:spPr>
          <a:xfrm>
            <a:off x="532549" y="3904825"/>
            <a:ext cx="8192601" cy="2553252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4F94894F-5459-4F0D-B300-659C0867F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76204-31A9-4A2C-966B-5871E43C8161}" type="slidenum">
              <a:rPr lang="en-US" smtClean="0"/>
              <a:pPr/>
              <a:t>5</a:t>
            </a:fld>
            <a:endParaRPr lang="en-US" dirty="0"/>
          </a:p>
        </p:txBody>
      </p: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E5B82B9F-D834-4FE0-8C41-5DD444BAC121}"/>
              </a:ext>
            </a:extLst>
          </p:cNvPr>
          <p:cNvCxnSpPr>
            <a:cxnSpLocks/>
          </p:cNvCxnSpPr>
          <p:nvPr/>
        </p:nvCxnSpPr>
        <p:spPr>
          <a:xfrm>
            <a:off x="1828202" y="3730923"/>
            <a:ext cx="8772458" cy="0"/>
          </a:xfrm>
          <a:prstGeom prst="line">
            <a:avLst/>
          </a:prstGeom>
          <a:ln w="19050" cmpd="thinThick">
            <a:solidFill>
              <a:srgbClr val="9C1D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56DB0770-6964-4640-AC8F-B661CA1E42ED}"/>
              </a:ext>
            </a:extLst>
          </p:cNvPr>
          <p:cNvSpPr txBox="1"/>
          <p:nvPr/>
        </p:nvSpPr>
        <p:spPr>
          <a:xfrm>
            <a:off x="1446787" y="1506786"/>
            <a:ext cx="1204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Notations: </a:t>
            </a:r>
            <a:endParaRPr lang="zh-TW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6" name="文字方塊 45">
                <a:extLst>
                  <a:ext uri="{FF2B5EF4-FFF2-40B4-BE49-F238E27FC236}">
                    <a16:creationId xmlns:a16="http://schemas.microsoft.com/office/drawing/2014/main" id="{18325751-DD2B-456A-8954-8CA2E4C2BE8E}"/>
                  </a:ext>
                </a:extLst>
              </p:cNvPr>
              <p:cNvSpPr txBox="1"/>
              <p:nvPr/>
            </p:nvSpPr>
            <p:spPr>
              <a:xfrm>
                <a:off x="4377467" y="1869509"/>
                <a:ext cx="4001899" cy="1421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0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000" i="1" dirty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r>
                          <a:rPr lang="en-US" altLang="zh-TW" sz="2000" i="1" dirty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TW" sz="2000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000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TW" sz="2000" dirty="0"/>
                  <a:t>:</a:t>
                </a:r>
                <a:r>
                  <a:rPr lang="zh-TW" altLang="en-US" sz="2000" dirty="0"/>
                  <a:t> </a:t>
                </a:r>
                <a:r>
                  <a:rPr lang="en-US" altLang="zh-TW" sz="2000" dirty="0">
                    <a:solidFill>
                      <a:prstClr val="black"/>
                    </a:solidFill>
                  </a:rPr>
                  <a:t>Premiums ceded to reinsurers 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0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000" i="1" dirty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r>
                          <a:rPr lang="en-US" altLang="zh-TW" sz="2000" i="1" dirty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TW" sz="2000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00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altLang="zh-TW" sz="2000" dirty="0"/>
                  <a:t>:</a:t>
                </a:r>
                <a:r>
                  <a:rPr lang="zh-TW" altLang="en-US" sz="2000" dirty="0"/>
                  <a:t> </a:t>
                </a:r>
                <a:r>
                  <a:rPr lang="en-US" altLang="zh-TW" sz="2000" dirty="0"/>
                  <a:t>Premium income minus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0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000" i="1" dirty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r>
                          <a:rPr lang="en-US" altLang="zh-TW" sz="2000" i="1" dirty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TW" sz="200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000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altLang="zh-TW" sz="200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0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000" i="1" dirty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r>
                          <a:rPr lang="en-US" altLang="zh-TW" sz="2000" i="1" dirty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TW" sz="200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000" i="1" dirty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altLang="zh-TW" sz="2000" dirty="0"/>
                  <a:t>:</a:t>
                </a:r>
                <a:r>
                  <a:rPr lang="zh-TW" altLang="en-US" sz="2000" dirty="0"/>
                  <a:t> </a:t>
                </a:r>
                <a:r>
                  <a:rPr lang="en-US" altLang="zh-TW" sz="2000" dirty="0"/>
                  <a:t>Reinsurance premiums</a:t>
                </a:r>
              </a:p>
            </p:txBody>
          </p:sp>
        </mc:Choice>
        <mc:Fallback>
          <p:sp>
            <p:nvSpPr>
              <p:cNvPr id="46" name="文字方塊 45">
                <a:extLst>
                  <a:ext uri="{FF2B5EF4-FFF2-40B4-BE49-F238E27FC236}">
                    <a16:creationId xmlns:a16="http://schemas.microsoft.com/office/drawing/2014/main" id="{18325751-DD2B-456A-8954-8CA2E4C2BE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7467" y="1869509"/>
                <a:ext cx="4001899" cy="1421992"/>
              </a:xfrm>
              <a:prstGeom prst="rect">
                <a:avLst/>
              </a:prstGeom>
              <a:blipFill>
                <a:blip r:embed="rId2"/>
                <a:stretch>
                  <a:fillRect b="-619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7" name="文字方塊 46">
                <a:extLst>
                  <a:ext uri="{FF2B5EF4-FFF2-40B4-BE49-F238E27FC236}">
                    <a16:creationId xmlns:a16="http://schemas.microsoft.com/office/drawing/2014/main" id="{857DFF66-A87E-4E60-8689-3D63AE957D4E}"/>
                  </a:ext>
                </a:extLst>
              </p:cNvPr>
              <p:cNvSpPr txBox="1"/>
              <p:nvPr/>
            </p:nvSpPr>
            <p:spPr>
              <a:xfrm>
                <a:off x="8486605" y="1870924"/>
                <a:ext cx="2635658" cy="9603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TW" sz="2000" i="1" dirty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altLang="zh-TW" sz="2000" i="1" baseline="30000" dirty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altLang="zh-TW" sz="2000" dirty="0"/>
                  <a:t>:</a:t>
                </a:r>
                <a:r>
                  <a:rPr lang="zh-TW" altLang="en-US" sz="2000" dirty="0"/>
                  <a:t> </a:t>
                </a:r>
                <a:r>
                  <a:rPr lang="en-US" altLang="zh-TW" sz="2000" dirty="0"/>
                  <a:t>Underwriting profit 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TW" sz="2000" i="1" dirty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altLang="zh-TW" sz="2000" i="1" baseline="30000" dirty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altLang="zh-TW" sz="2000" dirty="0"/>
                  <a:t>:</a:t>
                </a:r>
                <a:r>
                  <a:rPr lang="zh-TW" altLang="en-US" sz="2000" dirty="0"/>
                  <a:t> </a:t>
                </a:r>
                <a:r>
                  <a:rPr lang="en-US" altLang="zh-TW" sz="2000" dirty="0"/>
                  <a:t>Investment profit</a:t>
                </a:r>
              </a:p>
            </p:txBody>
          </p:sp>
        </mc:Choice>
        <mc:Fallback>
          <p:sp>
            <p:nvSpPr>
              <p:cNvPr id="47" name="文字方塊 46">
                <a:extLst>
                  <a:ext uri="{FF2B5EF4-FFF2-40B4-BE49-F238E27FC236}">
                    <a16:creationId xmlns:a16="http://schemas.microsoft.com/office/drawing/2014/main" id="{857DFF66-A87E-4E60-8689-3D63AE957D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6605" y="1870924"/>
                <a:ext cx="2635658" cy="960328"/>
              </a:xfrm>
              <a:prstGeom prst="rect">
                <a:avLst/>
              </a:prstGeom>
              <a:blipFill>
                <a:blip r:embed="rId3"/>
                <a:stretch>
                  <a:fillRect r="-1435" b="-1184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8" name="文字方塊 47">
                <a:extLst>
                  <a:ext uri="{FF2B5EF4-FFF2-40B4-BE49-F238E27FC236}">
                    <a16:creationId xmlns:a16="http://schemas.microsoft.com/office/drawing/2014/main" id="{CFF0F660-4875-41EB-BE71-9D9CA641E9C0}"/>
                  </a:ext>
                </a:extLst>
              </p:cNvPr>
              <p:cNvSpPr txBox="1"/>
              <p:nvPr/>
            </p:nvSpPr>
            <p:spPr>
              <a:xfrm>
                <a:off x="8862302" y="4346895"/>
                <a:ext cx="2876108" cy="14219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sz="2000" i="1" dirty="0" smtClean="0"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altLang="zh-TW" sz="2000" i="1" baseline="-25000" dirty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altLang="zh-TW" sz="2000" dirty="0"/>
                  <a:t>:</a:t>
                </a:r>
                <a:r>
                  <a:rPr lang="zh-TW" altLang="en-US" sz="2000" dirty="0"/>
                  <a:t> </a:t>
                </a:r>
                <a:r>
                  <a:rPr lang="en-US" altLang="zh-TW" sz="2000" dirty="0"/>
                  <a:t>premium acquisition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sz="2000" i="1" dirty="0" smtClean="0"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altLang="zh-TW" sz="2000" i="1" baseline="-25000" dirty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altLang="zh-TW" sz="2000" dirty="0"/>
                  <a:t>:</a:t>
                </a:r>
                <a:r>
                  <a:rPr lang="zh-TW" altLang="en-US" sz="2000" dirty="0"/>
                  <a:t> </a:t>
                </a:r>
                <a:r>
                  <a:rPr lang="en-US" altLang="zh-TW" sz="2000" dirty="0"/>
                  <a:t>reinsurance allocation </a:t>
                </a:r>
                <a:endParaRPr lang="zh-TW" altLang="en-US" sz="2000" dirty="0"/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sz="2000" i="1" dirty="0" smtClean="0"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altLang="zh-TW" sz="2000" i="1" baseline="-25000" dirty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en-US" altLang="zh-TW" sz="2000" dirty="0"/>
                  <a:t>:</a:t>
                </a:r>
                <a:r>
                  <a:rPr lang="zh-TW" altLang="en-US" sz="2000" dirty="0"/>
                  <a:t> </a:t>
                </a:r>
                <a:r>
                  <a:rPr lang="en-US" altLang="zh-TW" sz="2000" dirty="0"/>
                  <a:t>profit generation</a:t>
                </a:r>
              </a:p>
            </p:txBody>
          </p:sp>
        </mc:Choice>
        <mc:Fallback>
          <p:sp>
            <p:nvSpPr>
              <p:cNvPr id="48" name="文字方塊 47">
                <a:extLst>
                  <a:ext uri="{FF2B5EF4-FFF2-40B4-BE49-F238E27FC236}">
                    <a16:creationId xmlns:a16="http://schemas.microsoft.com/office/drawing/2014/main" id="{CFF0F660-4875-41EB-BE71-9D9CA641E9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2302" y="4346895"/>
                <a:ext cx="2876108" cy="1421992"/>
              </a:xfrm>
              <a:prstGeom prst="rect">
                <a:avLst/>
              </a:prstGeom>
              <a:blipFill>
                <a:blip r:embed="rId4"/>
                <a:stretch>
                  <a:fillRect r="-1316" b="-708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9" name="文字方塊 48">
                <a:extLst>
                  <a:ext uri="{FF2B5EF4-FFF2-40B4-BE49-F238E27FC236}">
                    <a16:creationId xmlns:a16="http://schemas.microsoft.com/office/drawing/2014/main" id="{D3A77BAB-0AB0-4BCD-B26A-FF7A11589992}"/>
                  </a:ext>
                </a:extLst>
              </p:cNvPr>
              <p:cNvSpPr txBox="1"/>
              <p:nvPr/>
            </p:nvSpPr>
            <p:spPr>
              <a:xfrm>
                <a:off x="1446787" y="1871678"/>
                <a:ext cx="2592376" cy="17100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TW" sz="2000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TW" sz="2000" i="1" baseline="30000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altLang="zh-TW" sz="2000" dirty="0"/>
                  <a:t>:</a:t>
                </a:r>
                <a:r>
                  <a:rPr lang="zh-TW" altLang="en-US" sz="2000" dirty="0"/>
                  <a:t> </a:t>
                </a:r>
                <a:r>
                  <a:rPr lang="en-US" altLang="zh-TW" sz="2000" dirty="0"/>
                  <a:t>Insurance expenses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TW" sz="2000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TW" sz="2000" i="1" baseline="30000" dirty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altLang="zh-TW" sz="2000" dirty="0"/>
                  <a:t>:</a:t>
                </a:r>
                <a:r>
                  <a:rPr lang="zh-TW" altLang="en-US" sz="2000" dirty="0"/>
                  <a:t> </a:t>
                </a:r>
                <a:r>
                  <a:rPr lang="en-US" altLang="zh-TW" sz="2000" dirty="0"/>
                  <a:t>Operation expenses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zh-TW" sz="1600" dirty="0"/>
                  <a:t>        </a:t>
                </a:r>
                <a14:m>
                  <m:oMath xmlns:m="http://schemas.openxmlformats.org/officeDocument/2006/math">
                    <m:r>
                      <a:rPr lang="en-US" altLang="zh-TW" sz="1600" i="1" dirty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TW" sz="1600" i="1" baseline="30000" dirty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TW" sz="1600" b="0" i="1" baseline="30000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altLang="zh-TW" sz="1600" dirty="0"/>
                  <a:t>:</a:t>
                </a:r>
                <a:r>
                  <a:rPr lang="zh-TW" altLang="en-US" sz="1600" dirty="0"/>
                  <a:t> </a:t>
                </a:r>
                <a:r>
                  <a:rPr lang="en-US" altLang="zh-TW" sz="1600" dirty="0"/>
                  <a:t>50% of </a:t>
                </a:r>
                <a14:m>
                  <m:oMath xmlns:m="http://schemas.openxmlformats.org/officeDocument/2006/math">
                    <m:r>
                      <a:rPr lang="en-US" altLang="zh-TW" sz="1600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TW" sz="1600" i="1" baseline="-25000" dirty="0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US" altLang="zh-TW" sz="1600" baseline="-25000" dirty="0"/>
              </a:p>
              <a:p>
                <a:pPr>
                  <a:lnSpc>
                    <a:spcPct val="150000"/>
                  </a:lnSpc>
                </a:pPr>
                <a:r>
                  <a:rPr lang="en-US" altLang="zh-TW" sz="1600" dirty="0"/>
                  <a:t>        </a:t>
                </a:r>
                <a14:m>
                  <m:oMath xmlns:m="http://schemas.openxmlformats.org/officeDocument/2006/math">
                    <m:r>
                      <a:rPr lang="en-US" altLang="zh-TW" sz="1600" i="1" dirty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TW" sz="1600" i="1" baseline="30000" dirty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TW" sz="1600" b="0" i="1" baseline="30000" dirty="0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altLang="zh-TW" sz="1600" dirty="0"/>
                  <a:t>:</a:t>
                </a:r>
                <a:r>
                  <a:rPr lang="zh-TW" altLang="en-US" sz="1600" dirty="0"/>
                  <a:t> </a:t>
                </a:r>
                <a:r>
                  <a:rPr lang="en-US" altLang="zh-TW" sz="1600" dirty="0"/>
                  <a:t>50% of </a:t>
                </a:r>
                <a14:m>
                  <m:oMath xmlns:m="http://schemas.openxmlformats.org/officeDocument/2006/math">
                    <m:r>
                      <a:rPr lang="en-US" altLang="zh-TW" sz="1600" i="1" dirty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TW" sz="1600" i="1" baseline="-25000" dirty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US" altLang="zh-TW" sz="1600" baseline="-25000" dirty="0"/>
              </a:p>
            </p:txBody>
          </p:sp>
        </mc:Choice>
        <mc:Fallback>
          <p:sp>
            <p:nvSpPr>
              <p:cNvPr id="49" name="文字方塊 48">
                <a:extLst>
                  <a:ext uri="{FF2B5EF4-FFF2-40B4-BE49-F238E27FC236}">
                    <a16:creationId xmlns:a16="http://schemas.microsoft.com/office/drawing/2014/main" id="{D3A77BAB-0AB0-4BCD-B26A-FF7A115899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6787" y="1871678"/>
                <a:ext cx="2592376" cy="1710084"/>
              </a:xfrm>
              <a:prstGeom prst="rect">
                <a:avLst/>
              </a:prstGeom>
              <a:blipFill>
                <a:blip r:embed="rId5"/>
                <a:stretch>
                  <a:fillRect r="-1456" b="-294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矩形 54">
            <a:extLst>
              <a:ext uri="{FF2B5EF4-FFF2-40B4-BE49-F238E27FC236}">
                <a16:creationId xmlns:a16="http://schemas.microsoft.com/office/drawing/2014/main" id="{537C7AA5-B4D7-D74D-8A88-B462030AD787}"/>
              </a:ext>
            </a:extLst>
          </p:cNvPr>
          <p:cNvSpPr/>
          <p:nvPr/>
        </p:nvSpPr>
        <p:spPr>
          <a:xfrm>
            <a:off x="537041" y="875207"/>
            <a:ext cx="6182398" cy="523220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kumimoji="1" lang="en" altLang="zh-TW" sz="2800" dirty="0">
                <a:latin typeface="+mn-ea"/>
              </a:rPr>
              <a:t>Methodology - </a:t>
            </a:r>
            <a:r>
              <a:rPr kumimoji="1" lang="en-US" altLang="zh-TW" sz="2800" dirty="0">
                <a:latin typeface="+mn-ea"/>
              </a:rPr>
              <a:t>network DEA model</a:t>
            </a:r>
          </a:p>
        </p:txBody>
      </p:sp>
      <p:sp>
        <p:nvSpPr>
          <p:cNvPr id="56" name="副標題 1">
            <a:extLst>
              <a:ext uri="{FF2B5EF4-FFF2-40B4-BE49-F238E27FC236}">
                <a16:creationId xmlns:a16="http://schemas.microsoft.com/office/drawing/2014/main" id="{528121B2-8F97-0447-90F0-3B2B2090D1B8}"/>
              </a:ext>
            </a:extLst>
          </p:cNvPr>
          <p:cNvSpPr txBox="1">
            <a:spLocks/>
          </p:cNvSpPr>
          <p:nvPr/>
        </p:nvSpPr>
        <p:spPr>
          <a:xfrm>
            <a:off x="537041" y="548624"/>
            <a:ext cx="4876623" cy="326583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zh-TW" sz="1200" dirty="0"/>
              <a:t>Efficiency Measure in Insurance Industry – A Network DEA Model</a:t>
            </a:r>
            <a:endParaRPr lang="zh-TW" altLang="en-US" sz="1200" dirty="0"/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E44C49C0-2A49-C44D-86D9-214D65D9FA04}"/>
              </a:ext>
            </a:extLst>
          </p:cNvPr>
          <p:cNvSpPr/>
          <p:nvPr/>
        </p:nvSpPr>
        <p:spPr>
          <a:xfrm>
            <a:off x="1643940" y="3925608"/>
            <a:ext cx="6008292" cy="240991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38AD4040-8464-DE4F-84B8-58CEEA627498}"/>
              </a:ext>
            </a:extLst>
          </p:cNvPr>
          <p:cNvSpPr/>
          <p:nvPr/>
        </p:nvSpPr>
        <p:spPr>
          <a:xfrm>
            <a:off x="5610879" y="4161912"/>
            <a:ext cx="1424763" cy="194032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96E1D7A1-B820-4548-97C3-25DD8CBEE383}"/>
              </a:ext>
            </a:extLst>
          </p:cNvPr>
          <p:cNvSpPr/>
          <p:nvPr/>
        </p:nvSpPr>
        <p:spPr>
          <a:xfrm>
            <a:off x="2290802" y="4161912"/>
            <a:ext cx="1424763" cy="52322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2" name="矩形 61">
                <a:extLst>
                  <a:ext uri="{FF2B5EF4-FFF2-40B4-BE49-F238E27FC236}">
                    <a16:creationId xmlns:a16="http://schemas.microsoft.com/office/drawing/2014/main" id="{5A73414F-3034-FD41-BDE9-CC3050393B6B}"/>
                  </a:ext>
                </a:extLst>
              </p:cNvPr>
              <p:cNvSpPr/>
              <p:nvPr/>
            </p:nvSpPr>
            <p:spPr>
              <a:xfrm>
                <a:off x="532549" y="4223480"/>
                <a:ext cx="526106" cy="45313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400" i="0" dirty="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altLang="zh-TW" sz="2400" i="0" baseline="30000" dirty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zh-TW" altLang="en-US" sz="2400" baseline="30000" dirty="0"/>
              </a:p>
            </p:txBody>
          </p:sp>
        </mc:Choice>
        <mc:Fallback>
          <p:sp>
            <p:nvSpPr>
              <p:cNvPr id="62" name="矩形 61">
                <a:extLst>
                  <a:ext uri="{FF2B5EF4-FFF2-40B4-BE49-F238E27FC236}">
                    <a16:creationId xmlns:a16="http://schemas.microsoft.com/office/drawing/2014/main" id="{5A73414F-3034-FD41-BDE9-CC3050393B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549" y="4223480"/>
                <a:ext cx="526106" cy="45313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3" name="矩形 62">
                <a:extLst>
                  <a:ext uri="{FF2B5EF4-FFF2-40B4-BE49-F238E27FC236}">
                    <a16:creationId xmlns:a16="http://schemas.microsoft.com/office/drawing/2014/main" id="{4DFB9DCF-6D56-834D-BFC0-8C60EBCD9CF4}"/>
                  </a:ext>
                </a:extLst>
              </p:cNvPr>
              <p:cNvSpPr/>
              <p:nvPr/>
            </p:nvSpPr>
            <p:spPr>
              <a:xfrm>
                <a:off x="1162081" y="5846085"/>
                <a:ext cx="502061" cy="3329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1600" i="0" dirty="0" smtClean="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altLang="zh-TW" sz="1600" b="0" i="0" baseline="30000" dirty="0" smtClean="0">
                          <a:latin typeface="Cambria Math" panose="02040503050406030204" pitchFamily="18" charset="0"/>
                        </a:rPr>
                        <m:t>22</m:t>
                      </m:r>
                    </m:oMath>
                  </m:oMathPara>
                </a14:m>
                <a:endParaRPr lang="zh-TW" altLang="en-US" sz="1600" baseline="30000" dirty="0"/>
              </a:p>
            </p:txBody>
          </p:sp>
        </mc:Choice>
        <mc:Fallback>
          <p:sp>
            <p:nvSpPr>
              <p:cNvPr id="63" name="矩形 62">
                <a:extLst>
                  <a:ext uri="{FF2B5EF4-FFF2-40B4-BE49-F238E27FC236}">
                    <a16:creationId xmlns:a16="http://schemas.microsoft.com/office/drawing/2014/main" id="{4DFB9DCF-6D56-834D-BFC0-8C60EBCD9C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2081" y="5846085"/>
                <a:ext cx="502061" cy="33291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4" name="矩形 63">
                <a:extLst>
                  <a:ext uri="{FF2B5EF4-FFF2-40B4-BE49-F238E27FC236}">
                    <a16:creationId xmlns:a16="http://schemas.microsoft.com/office/drawing/2014/main" id="{E7DCA1BA-33EC-3A4D-80D1-1C85E7100D81}"/>
                  </a:ext>
                </a:extLst>
              </p:cNvPr>
              <p:cNvSpPr/>
              <p:nvPr/>
            </p:nvSpPr>
            <p:spPr>
              <a:xfrm>
                <a:off x="2116324" y="4200996"/>
                <a:ext cx="1793921" cy="4531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400" i="1" dirty="0"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lang="en-US" altLang="zh-TW" sz="2400" i="1" baseline="-25000" dirty="0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zh-TW" altLang="en-US" sz="2400" baseline="-25000" dirty="0"/>
              </a:p>
            </p:txBody>
          </p:sp>
        </mc:Choice>
        <mc:Fallback>
          <p:sp>
            <p:nvSpPr>
              <p:cNvPr id="64" name="矩形 63">
                <a:extLst>
                  <a:ext uri="{FF2B5EF4-FFF2-40B4-BE49-F238E27FC236}">
                    <a16:creationId xmlns:a16="http://schemas.microsoft.com/office/drawing/2014/main" id="{E7DCA1BA-33EC-3A4D-80D1-1C85E7100D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6324" y="4200996"/>
                <a:ext cx="1793921" cy="453137"/>
              </a:xfrm>
              <a:prstGeom prst="rect">
                <a:avLst/>
              </a:prstGeom>
              <a:blipFill>
                <a:blip r:embed="rId8"/>
                <a:stretch>
                  <a:fillRect b="-54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6" name="矩形 65">
                <a:extLst>
                  <a:ext uri="{FF2B5EF4-FFF2-40B4-BE49-F238E27FC236}">
                    <a16:creationId xmlns:a16="http://schemas.microsoft.com/office/drawing/2014/main" id="{9206F8E1-3A3B-094C-AE91-FBD5551513CA}"/>
                  </a:ext>
                </a:extLst>
              </p:cNvPr>
              <p:cNvSpPr/>
              <p:nvPr/>
            </p:nvSpPr>
            <p:spPr>
              <a:xfrm>
                <a:off x="8189428" y="4223480"/>
                <a:ext cx="535723" cy="45313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400" b="0" i="0" dirty="0" smtClean="0"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altLang="zh-TW" sz="2400" i="0" baseline="30000" dirty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zh-TW" altLang="en-US" sz="2400" baseline="30000" dirty="0"/>
              </a:p>
            </p:txBody>
          </p:sp>
        </mc:Choice>
        <mc:Fallback>
          <p:sp>
            <p:nvSpPr>
              <p:cNvPr id="66" name="矩形 65">
                <a:extLst>
                  <a:ext uri="{FF2B5EF4-FFF2-40B4-BE49-F238E27FC236}">
                    <a16:creationId xmlns:a16="http://schemas.microsoft.com/office/drawing/2014/main" id="{9206F8E1-3A3B-094C-AE91-FBD5551513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9428" y="4223480"/>
                <a:ext cx="535723" cy="45313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7" name="矩形 66">
                <a:extLst>
                  <a:ext uri="{FF2B5EF4-FFF2-40B4-BE49-F238E27FC236}">
                    <a16:creationId xmlns:a16="http://schemas.microsoft.com/office/drawing/2014/main" id="{AE778AA4-2337-874D-86DF-76CE54A93DD4}"/>
                  </a:ext>
                </a:extLst>
              </p:cNvPr>
              <p:cNvSpPr/>
              <p:nvPr/>
            </p:nvSpPr>
            <p:spPr>
              <a:xfrm>
                <a:off x="8189428" y="5577343"/>
                <a:ext cx="535723" cy="45313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400" b="0" i="0" dirty="0" smtClean="0"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altLang="zh-TW" sz="2400" b="0" i="0" baseline="30000" dirty="0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zh-TW" altLang="en-US" sz="2400" baseline="30000" dirty="0"/>
              </a:p>
            </p:txBody>
          </p:sp>
        </mc:Choice>
        <mc:Fallback>
          <p:sp>
            <p:nvSpPr>
              <p:cNvPr id="67" name="矩形 66">
                <a:extLst>
                  <a:ext uri="{FF2B5EF4-FFF2-40B4-BE49-F238E27FC236}">
                    <a16:creationId xmlns:a16="http://schemas.microsoft.com/office/drawing/2014/main" id="{AE778AA4-2337-874D-86DF-76CE54A93D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9428" y="5577343"/>
                <a:ext cx="535723" cy="45313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直線單箭頭接點 32">
            <a:extLst>
              <a:ext uri="{FF2B5EF4-FFF2-40B4-BE49-F238E27FC236}">
                <a16:creationId xmlns:a16="http://schemas.microsoft.com/office/drawing/2014/main" id="{BDBB9859-F7C0-C149-8A47-090A6ECFB195}"/>
              </a:ext>
            </a:extLst>
          </p:cNvPr>
          <p:cNvCxnSpPr>
            <a:cxnSpLocks/>
          </p:cNvCxnSpPr>
          <p:nvPr/>
        </p:nvCxnSpPr>
        <p:spPr>
          <a:xfrm>
            <a:off x="1106744" y="4454313"/>
            <a:ext cx="1030392" cy="0"/>
          </a:xfrm>
          <a:prstGeom prst="straightConnector1">
            <a:avLst/>
          </a:prstGeom>
          <a:ln w="41275">
            <a:solidFill>
              <a:schemeClr val="tx1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單箭頭接點 34">
            <a:extLst>
              <a:ext uri="{FF2B5EF4-FFF2-40B4-BE49-F238E27FC236}">
                <a16:creationId xmlns:a16="http://schemas.microsoft.com/office/drawing/2014/main" id="{2E3497EF-78F4-414B-8F7E-188B78B3CD89}"/>
              </a:ext>
            </a:extLst>
          </p:cNvPr>
          <p:cNvCxnSpPr>
            <a:cxnSpLocks/>
          </p:cNvCxnSpPr>
          <p:nvPr/>
        </p:nvCxnSpPr>
        <p:spPr>
          <a:xfrm>
            <a:off x="1106744" y="5857332"/>
            <a:ext cx="1030392" cy="0"/>
          </a:xfrm>
          <a:prstGeom prst="straightConnector1">
            <a:avLst/>
          </a:prstGeom>
          <a:ln w="41275">
            <a:solidFill>
              <a:schemeClr val="tx1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線單箭頭接點 35">
            <a:extLst>
              <a:ext uri="{FF2B5EF4-FFF2-40B4-BE49-F238E27FC236}">
                <a16:creationId xmlns:a16="http://schemas.microsoft.com/office/drawing/2014/main" id="{E4551850-2E01-B948-BDD7-4D7D1CB11118}"/>
              </a:ext>
            </a:extLst>
          </p:cNvPr>
          <p:cNvCxnSpPr>
            <a:cxnSpLocks/>
          </p:cNvCxnSpPr>
          <p:nvPr/>
        </p:nvCxnSpPr>
        <p:spPr>
          <a:xfrm>
            <a:off x="7137035" y="4454313"/>
            <a:ext cx="1030392" cy="0"/>
          </a:xfrm>
          <a:prstGeom prst="straightConnector1">
            <a:avLst/>
          </a:prstGeom>
          <a:ln w="41275">
            <a:solidFill>
              <a:schemeClr val="tx1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線單箭頭接點 36">
            <a:extLst>
              <a:ext uri="{FF2B5EF4-FFF2-40B4-BE49-F238E27FC236}">
                <a16:creationId xmlns:a16="http://schemas.microsoft.com/office/drawing/2014/main" id="{6185EA8E-09B6-094C-8C4E-55F61799D1BE}"/>
              </a:ext>
            </a:extLst>
          </p:cNvPr>
          <p:cNvCxnSpPr>
            <a:cxnSpLocks/>
          </p:cNvCxnSpPr>
          <p:nvPr/>
        </p:nvCxnSpPr>
        <p:spPr>
          <a:xfrm>
            <a:off x="7137035" y="5857332"/>
            <a:ext cx="1030392" cy="0"/>
          </a:xfrm>
          <a:prstGeom prst="straightConnector1">
            <a:avLst/>
          </a:prstGeom>
          <a:ln w="41275">
            <a:solidFill>
              <a:schemeClr val="tx1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線單箭頭接點 37">
            <a:extLst>
              <a:ext uri="{FF2B5EF4-FFF2-40B4-BE49-F238E27FC236}">
                <a16:creationId xmlns:a16="http://schemas.microsoft.com/office/drawing/2014/main" id="{FC61C5E9-0AAF-3745-9ED3-78A0FF4D2C08}"/>
              </a:ext>
            </a:extLst>
          </p:cNvPr>
          <p:cNvCxnSpPr>
            <a:cxnSpLocks/>
            <a:stCxn id="61" idx="2"/>
          </p:cNvCxnSpPr>
          <p:nvPr/>
        </p:nvCxnSpPr>
        <p:spPr>
          <a:xfrm>
            <a:off x="3003184" y="4685133"/>
            <a:ext cx="6544" cy="858587"/>
          </a:xfrm>
          <a:prstGeom prst="straightConnector1">
            <a:avLst/>
          </a:prstGeom>
          <a:ln w="41275">
            <a:solidFill>
              <a:schemeClr val="tx1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線單箭頭接點 44">
            <a:extLst>
              <a:ext uri="{FF2B5EF4-FFF2-40B4-BE49-F238E27FC236}">
                <a16:creationId xmlns:a16="http://schemas.microsoft.com/office/drawing/2014/main" id="{B8C423A2-E8E7-954D-BF35-71BA780FABEE}"/>
              </a:ext>
            </a:extLst>
          </p:cNvPr>
          <p:cNvCxnSpPr>
            <a:cxnSpLocks/>
          </p:cNvCxnSpPr>
          <p:nvPr/>
        </p:nvCxnSpPr>
        <p:spPr>
          <a:xfrm>
            <a:off x="3715565" y="5857332"/>
            <a:ext cx="1793921" cy="0"/>
          </a:xfrm>
          <a:prstGeom prst="straightConnector1">
            <a:avLst/>
          </a:prstGeom>
          <a:ln w="41275">
            <a:solidFill>
              <a:schemeClr val="tx1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矩形 73">
            <a:extLst>
              <a:ext uri="{FF2B5EF4-FFF2-40B4-BE49-F238E27FC236}">
                <a16:creationId xmlns:a16="http://schemas.microsoft.com/office/drawing/2014/main" id="{EBF029EF-2515-054C-8A58-E344A7B90BEA}"/>
              </a:ext>
            </a:extLst>
          </p:cNvPr>
          <p:cNvSpPr/>
          <p:nvPr/>
        </p:nvSpPr>
        <p:spPr>
          <a:xfrm>
            <a:off x="2290802" y="5582097"/>
            <a:ext cx="1424763" cy="52322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6" name="直線單箭頭接點 40">
            <a:extLst>
              <a:ext uri="{FF2B5EF4-FFF2-40B4-BE49-F238E27FC236}">
                <a16:creationId xmlns:a16="http://schemas.microsoft.com/office/drawing/2014/main" id="{6E0D97E3-8DCB-9E4F-B75B-C043439C3828}"/>
              </a:ext>
            </a:extLst>
          </p:cNvPr>
          <p:cNvCxnSpPr>
            <a:cxnSpLocks/>
          </p:cNvCxnSpPr>
          <p:nvPr/>
        </p:nvCxnSpPr>
        <p:spPr>
          <a:xfrm flipV="1">
            <a:off x="1106744" y="4536846"/>
            <a:ext cx="1030392" cy="1320486"/>
          </a:xfrm>
          <a:prstGeom prst="straightConnector1">
            <a:avLst/>
          </a:prstGeom>
          <a:ln w="41275">
            <a:solidFill>
              <a:schemeClr val="tx1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線單箭頭接點 41">
            <a:extLst>
              <a:ext uri="{FF2B5EF4-FFF2-40B4-BE49-F238E27FC236}">
                <a16:creationId xmlns:a16="http://schemas.microsoft.com/office/drawing/2014/main" id="{4DB003CF-5294-EC44-AAAD-682972995F84}"/>
              </a:ext>
            </a:extLst>
          </p:cNvPr>
          <p:cNvCxnSpPr>
            <a:cxnSpLocks/>
            <a:stCxn id="61" idx="3"/>
          </p:cNvCxnSpPr>
          <p:nvPr/>
        </p:nvCxnSpPr>
        <p:spPr>
          <a:xfrm flipV="1">
            <a:off x="3715565" y="4423522"/>
            <a:ext cx="1793921" cy="1"/>
          </a:xfrm>
          <a:prstGeom prst="straightConnector1">
            <a:avLst/>
          </a:prstGeom>
          <a:ln w="41275">
            <a:solidFill>
              <a:schemeClr val="tx1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78" name="矩形 77">
                <a:extLst>
                  <a:ext uri="{FF2B5EF4-FFF2-40B4-BE49-F238E27FC236}">
                    <a16:creationId xmlns:a16="http://schemas.microsoft.com/office/drawing/2014/main" id="{9E878479-76C2-D54A-953A-0690ADCA7F6E}"/>
                  </a:ext>
                </a:extLst>
              </p:cNvPr>
              <p:cNvSpPr/>
              <p:nvPr/>
            </p:nvSpPr>
            <p:spPr>
              <a:xfrm>
                <a:off x="532549" y="5577343"/>
                <a:ext cx="526106" cy="45313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400" i="0" dirty="0" smtClean="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altLang="zh-TW" sz="2400" b="0" i="0" baseline="30000" dirty="0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zh-TW" altLang="en-US" sz="2400" baseline="30000" dirty="0"/>
              </a:p>
            </p:txBody>
          </p:sp>
        </mc:Choice>
        <mc:Fallback>
          <p:sp>
            <p:nvSpPr>
              <p:cNvPr id="78" name="矩形 77">
                <a:extLst>
                  <a:ext uri="{FF2B5EF4-FFF2-40B4-BE49-F238E27FC236}">
                    <a16:creationId xmlns:a16="http://schemas.microsoft.com/office/drawing/2014/main" id="{9E878479-76C2-D54A-953A-0690ADCA7F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549" y="5577343"/>
                <a:ext cx="526106" cy="45313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9" name="矩形 78">
                <a:extLst>
                  <a:ext uri="{FF2B5EF4-FFF2-40B4-BE49-F238E27FC236}">
                    <a16:creationId xmlns:a16="http://schemas.microsoft.com/office/drawing/2014/main" id="{75BD8D82-0EDF-2643-8C6D-215602BA375D}"/>
                  </a:ext>
                </a:extLst>
              </p:cNvPr>
              <p:cNvSpPr/>
              <p:nvPr/>
            </p:nvSpPr>
            <p:spPr>
              <a:xfrm>
                <a:off x="1143708" y="4885236"/>
                <a:ext cx="502061" cy="3329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1600" i="0" dirty="0" smtClean="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altLang="zh-TW" sz="1600" b="0" i="0" baseline="30000" dirty="0" smtClean="0">
                          <a:latin typeface="Cambria Math" panose="02040503050406030204" pitchFamily="18" charset="0"/>
                        </a:rPr>
                        <m:t>21</m:t>
                      </m:r>
                    </m:oMath>
                  </m:oMathPara>
                </a14:m>
                <a:endParaRPr lang="zh-TW" altLang="en-US" sz="1600" baseline="30000" dirty="0"/>
              </a:p>
            </p:txBody>
          </p:sp>
        </mc:Choice>
        <mc:Fallback>
          <p:sp>
            <p:nvSpPr>
              <p:cNvPr id="79" name="矩形 78">
                <a:extLst>
                  <a:ext uri="{FF2B5EF4-FFF2-40B4-BE49-F238E27FC236}">
                    <a16:creationId xmlns:a16="http://schemas.microsoft.com/office/drawing/2014/main" id="{75BD8D82-0EDF-2643-8C6D-215602BA37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3708" y="4885236"/>
                <a:ext cx="502061" cy="33291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0" name="矩形 79">
                <a:extLst>
                  <a:ext uri="{FF2B5EF4-FFF2-40B4-BE49-F238E27FC236}">
                    <a16:creationId xmlns:a16="http://schemas.microsoft.com/office/drawing/2014/main" id="{B30BEC34-CDC6-1A4F-A1E8-1BC3EA32C14B}"/>
                  </a:ext>
                </a:extLst>
              </p:cNvPr>
              <p:cNvSpPr/>
              <p:nvPr/>
            </p:nvSpPr>
            <p:spPr>
              <a:xfrm>
                <a:off x="2990606" y="4883060"/>
                <a:ext cx="556434" cy="3378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600" b="0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zh-TW" sz="1600" i="0" dirty="0"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p>
                          <m:r>
                            <a:rPr lang="en-US" altLang="zh-TW" sz="1600" i="0" dirty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TW" sz="1600" i="0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1600" i="0" dirty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1600" baseline="30000" dirty="0"/>
              </a:p>
            </p:txBody>
          </p:sp>
        </mc:Choice>
        <mc:Fallback>
          <p:sp>
            <p:nvSpPr>
              <p:cNvPr id="80" name="矩形 79">
                <a:extLst>
                  <a:ext uri="{FF2B5EF4-FFF2-40B4-BE49-F238E27FC236}">
                    <a16:creationId xmlns:a16="http://schemas.microsoft.com/office/drawing/2014/main" id="{B30BEC34-CDC6-1A4F-A1E8-1BC3EA32C1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0606" y="4883060"/>
                <a:ext cx="556434" cy="337849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1" name="矩形 80">
                <a:extLst>
                  <a:ext uri="{FF2B5EF4-FFF2-40B4-BE49-F238E27FC236}">
                    <a16:creationId xmlns:a16="http://schemas.microsoft.com/office/drawing/2014/main" id="{35CECE61-9B60-5C4F-B9B9-BF60A63E9D3C}"/>
                  </a:ext>
                </a:extLst>
              </p:cNvPr>
              <p:cNvSpPr/>
              <p:nvPr/>
            </p:nvSpPr>
            <p:spPr>
              <a:xfrm>
                <a:off x="4289243" y="4112199"/>
                <a:ext cx="556434" cy="3378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600" b="0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zh-TW" sz="1600" i="0" dirty="0"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p>
                          <m:r>
                            <a:rPr lang="en-US" altLang="zh-TW" sz="1600" i="0" dirty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TW" sz="1600" i="0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1600" i="0" dirty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zh-TW" altLang="en-US" sz="1600" baseline="30000" dirty="0"/>
              </a:p>
            </p:txBody>
          </p:sp>
        </mc:Choice>
        <mc:Fallback>
          <p:sp>
            <p:nvSpPr>
              <p:cNvPr id="81" name="矩形 80">
                <a:extLst>
                  <a:ext uri="{FF2B5EF4-FFF2-40B4-BE49-F238E27FC236}">
                    <a16:creationId xmlns:a16="http://schemas.microsoft.com/office/drawing/2014/main" id="{35CECE61-9B60-5C4F-B9B9-BF60A63E9D3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9243" y="4112199"/>
                <a:ext cx="556434" cy="337849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2" name="矩形 81">
                <a:extLst>
                  <a:ext uri="{FF2B5EF4-FFF2-40B4-BE49-F238E27FC236}">
                    <a16:creationId xmlns:a16="http://schemas.microsoft.com/office/drawing/2014/main" id="{007757C2-3573-2241-81EE-785A0A321F77}"/>
                  </a:ext>
                </a:extLst>
              </p:cNvPr>
              <p:cNvSpPr/>
              <p:nvPr/>
            </p:nvSpPr>
            <p:spPr>
              <a:xfrm>
                <a:off x="4289243" y="5546936"/>
                <a:ext cx="560795" cy="3378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600" b="0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zh-TW" sz="1600" i="0" dirty="0"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p>
                          <m:r>
                            <a:rPr lang="en-US" altLang="zh-TW" sz="1600" i="0" dirty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TW" sz="1600" i="0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1600" i="0" dirty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zh-TW" altLang="en-US" sz="1600" baseline="30000" dirty="0"/>
              </a:p>
            </p:txBody>
          </p:sp>
        </mc:Choice>
        <mc:Fallback>
          <p:sp>
            <p:nvSpPr>
              <p:cNvPr id="82" name="矩形 81">
                <a:extLst>
                  <a:ext uri="{FF2B5EF4-FFF2-40B4-BE49-F238E27FC236}">
                    <a16:creationId xmlns:a16="http://schemas.microsoft.com/office/drawing/2014/main" id="{007757C2-3573-2241-81EE-785A0A321F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9243" y="5546936"/>
                <a:ext cx="560795" cy="337849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4" name="矩形 83">
                <a:extLst>
                  <a:ext uri="{FF2B5EF4-FFF2-40B4-BE49-F238E27FC236}">
                    <a16:creationId xmlns:a16="http://schemas.microsoft.com/office/drawing/2014/main" id="{3DA9BCD9-4D01-644D-AD7F-DCAAD9F81808}"/>
                  </a:ext>
                </a:extLst>
              </p:cNvPr>
              <p:cNvSpPr/>
              <p:nvPr/>
            </p:nvSpPr>
            <p:spPr>
              <a:xfrm>
                <a:off x="2116324" y="5614160"/>
                <a:ext cx="1793921" cy="4531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400" i="1" dirty="0"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lang="en-US" altLang="zh-TW" sz="2400" i="1" baseline="-25000" dirty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zh-TW" altLang="en-US" sz="2400" baseline="-25000" dirty="0"/>
              </a:p>
            </p:txBody>
          </p:sp>
        </mc:Choice>
        <mc:Fallback>
          <p:sp>
            <p:nvSpPr>
              <p:cNvPr id="84" name="矩形 83">
                <a:extLst>
                  <a:ext uri="{FF2B5EF4-FFF2-40B4-BE49-F238E27FC236}">
                    <a16:creationId xmlns:a16="http://schemas.microsoft.com/office/drawing/2014/main" id="{3DA9BCD9-4D01-644D-AD7F-DCAAD9F818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6324" y="5614160"/>
                <a:ext cx="1793921" cy="453137"/>
              </a:xfrm>
              <a:prstGeom prst="rect">
                <a:avLst/>
              </a:prstGeom>
              <a:blipFill>
                <a:blip r:embed="rId16"/>
                <a:stretch>
                  <a:fillRect b="-555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5" name="矩形 84">
                <a:extLst>
                  <a:ext uri="{FF2B5EF4-FFF2-40B4-BE49-F238E27FC236}">
                    <a16:creationId xmlns:a16="http://schemas.microsoft.com/office/drawing/2014/main" id="{E78C75E6-8186-C94A-AA3A-447A05A4E0D2}"/>
                  </a:ext>
                </a:extLst>
              </p:cNvPr>
              <p:cNvSpPr/>
              <p:nvPr/>
            </p:nvSpPr>
            <p:spPr>
              <a:xfrm>
                <a:off x="5426299" y="4834857"/>
                <a:ext cx="1793921" cy="4531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400" i="1" dirty="0"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lang="en-US" altLang="zh-TW" sz="2400" i="1" baseline="-25000" dirty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zh-TW" altLang="en-US" sz="2400" baseline="-25000" dirty="0"/>
              </a:p>
            </p:txBody>
          </p:sp>
        </mc:Choice>
        <mc:Fallback>
          <p:sp>
            <p:nvSpPr>
              <p:cNvPr id="85" name="矩形 84">
                <a:extLst>
                  <a:ext uri="{FF2B5EF4-FFF2-40B4-BE49-F238E27FC236}">
                    <a16:creationId xmlns:a16="http://schemas.microsoft.com/office/drawing/2014/main" id="{E78C75E6-8186-C94A-AA3A-447A05A4E0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6299" y="4834857"/>
                <a:ext cx="1793921" cy="453137"/>
              </a:xfrm>
              <a:prstGeom prst="rect">
                <a:avLst/>
              </a:prstGeom>
              <a:blipFill>
                <a:blip r:embed="rId17"/>
                <a:stretch>
                  <a:fillRect b="-54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5444846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Word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4F94894F-5459-4F0D-B300-659C0867F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76204-31A9-4A2C-966B-5871E43C8161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CD8F5E3-A0C0-4E20-9B0D-993A6A6DBB01}"/>
              </a:ext>
            </a:extLst>
          </p:cNvPr>
          <p:cNvSpPr/>
          <p:nvPr/>
        </p:nvSpPr>
        <p:spPr>
          <a:xfrm>
            <a:off x="556439" y="1471366"/>
            <a:ext cx="371127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100" dirty="0"/>
              <a:t>https://www.tii.org.tw/tii/actuarial/actuarial1/report/result.html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53A6254F-90C5-4872-9445-A18A2751EA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02" r="8642" b="47836"/>
          <a:stretch/>
        </p:blipFill>
        <p:spPr>
          <a:xfrm>
            <a:off x="623590" y="1795671"/>
            <a:ext cx="3757024" cy="4992118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EA692DA8-CA2E-408F-BDCD-2586B725E8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453" t="14313" r="37009"/>
          <a:stretch/>
        </p:blipFill>
        <p:spPr>
          <a:xfrm>
            <a:off x="4554511" y="379141"/>
            <a:ext cx="7517570" cy="6408648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529BDB3B-73E1-9B43-8A5F-B5844068AD48}"/>
              </a:ext>
            </a:extLst>
          </p:cNvPr>
          <p:cNvSpPr/>
          <p:nvPr/>
        </p:nvSpPr>
        <p:spPr>
          <a:xfrm>
            <a:off x="537041" y="875207"/>
            <a:ext cx="2768707" cy="523220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kumimoji="1" lang="en" altLang="zh-TW" sz="2800" dirty="0">
                <a:latin typeface="+mn-ea"/>
              </a:rPr>
              <a:t>Data Collection</a:t>
            </a:r>
            <a:endParaRPr kumimoji="1" lang="en-US" altLang="zh-TW" sz="2800" dirty="0">
              <a:latin typeface="+mn-ea"/>
            </a:endParaRPr>
          </a:p>
        </p:txBody>
      </p:sp>
      <p:sp>
        <p:nvSpPr>
          <p:cNvPr id="10" name="副標題 1">
            <a:extLst>
              <a:ext uri="{FF2B5EF4-FFF2-40B4-BE49-F238E27FC236}">
                <a16:creationId xmlns:a16="http://schemas.microsoft.com/office/drawing/2014/main" id="{D2B11A7E-FBA7-344A-ADA1-8BAF70374C41}"/>
              </a:ext>
            </a:extLst>
          </p:cNvPr>
          <p:cNvSpPr txBox="1">
            <a:spLocks/>
          </p:cNvSpPr>
          <p:nvPr/>
        </p:nvSpPr>
        <p:spPr>
          <a:xfrm>
            <a:off x="537041" y="548624"/>
            <a:ext cx="4876623" cy="326583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zh-TW" sz="1200" dirty="0"/>
              <a:t>Efficiency Measure in Insurance Industry – A Network DEA Model</a:t>
            </a:r>
            <a:endParaRPr lang="zh-TW" altLang="en-US" sz="1200" dirty="0"/>
          </a:p>
        </p:txBody>
      </p:sp>
      <p:pic>
        <p:nvPicPr>
          <p:cNvPr id="12" name="圖形 11">
            <a:extLst>
              <a:ext uri="{FF2B5EF4-FFF2-40B4-BE49-F238E27FC236}">
                <a16:creationId xmlns:a16="http://schemas.microsoft.com/office/drawing/2014/main" id="{9A777845-CD38-AB44-94B7-89A1D65BA8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67414" y="882783"/>
            <a:ext cx="3756827" cy="117716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B8246CF9-1F2E-0A4A-9BE3-07ED4FBBB6A1}"/>
                  </a:ext>
                </a:extLst>
              </p:cNvPr>
              <p:cNvSpPr txBox="1"/>
              <p:nvPr/>
            </p:nvSpPr>
            <p:spPr>
              <a:xfrm>
                <a:off x="6019231" y="2772844"/>
                <a:ext cx="786815" cy="12291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20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0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000" i="1" dirty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r>
                          <a:rPr lang="en-US" altLang="zh-TW" sz="2000" i="1" dirty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TW" sz="2000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000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zh-TW" altLang="en-US" sz="2000" dirty="0"/>
                  <a:t> </a:t>
                </a:r>
                <a:r>
                  <a:rPr lang="en-US" altLang="zh-TW" sz="2000" dirty="0">
                    <a:solidFill>
                      <a:prstClr val="black"/>
                    </a:solidFill>
                  </a:rPr>
                  <a:t> </a:t>
                </a:r>
                <a:endParaRPr lang="en-US" altLang="zh-TW" sz="200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20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0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000" i="1" dirty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r>
                          <a:rPr lang="en-US" altLang="zh-TW" sz="2000" i="1" dirty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TW" sz="200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000" i="1" dirty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zh-TW" altLang="en-US" sz="2000" dirty="0"/>
                  <a:t> </a:t>
                </a:r>
                <a:endParaRPr lang="en-US" altLang="zh-TW" sz="2000" dirty="0"/>
              </a:p>
            </p:txBody>
          </p:sp>
        </mc:Choice>
        <mc:Fallback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B8246CF9-1F2E-0A4A-9BE3-07ED4FBBB6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9231" y="2772844"/>
                <a:ext cx="786815" cy="122918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文字方塊 14">
            <a:extLst>
              <a:ext uri="{FF2B5EF4-FFF2-40B4-BE49-F238E27FC236}">
                <a16:creationId xmlns:a16="http://schemas.microsoft.com/office/drawing/2014/main" id="{D28F0E47-4E8F-F14E-8F85-CA7E83C1CBE2}"/>
              </a:ext>
            </a:extLst>
          </p:cNvPr>
          <p:cNvSpPr txBox="1"/>
          <p:nvPr/>
        </p:nvSpPr>
        <p:spPr>
          <a:xfrm>
            <a:off x="6021605" y="4117455"/>
            <a:ext cx="4122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i="1" dirty="0"/>
              <a:t>Y</a:t>
            </a:r>
            <a:r>
              <a:rPr kumimoji="1" lang="en-US" altLang="zh-TW" sz="2000" i="1" baseline="30000" dirty="0"/>
              <a:t>2</a:t>
            </a:r>
            <a:endParaRPr kumimoji="1" lang="zh-TW" altLang="en-US" sz="2000" i="1" baseline="30000" dirty="0"/>
          </a:p>
        </p:txBody>
      </p:sp>
    </p:spTree>
    <p:extLst>
      <p:ext uri="{BB962C8B-B14F-4D97-AF65-F5344CB8AC3E}">
        <p14:creationId xmlns:p14="http://schemas.microsoft.com/office/powerpoint/2010/main" val="3387111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4F94894F-5459-4F0D-B300-659C0867F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76204-31A9-4A2C-966B-5871E43C8161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CD8F5E3-A0C0-4E20-9B0D-993A6A6DBB01}"/>
              </a:ext>
            </a:extLst>
          </p:cNvPr>
          <p:cNvSpPr/>
          <p:nvPr/>
        </p:nvSpPr>
        <p:spPr>
          <a:xfrm>
            <a:off x="556439" y="1471366"/>
            <a:ext cx="371127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100" dirty="0"/>
              <a:t>https://www.tii.org.tw/tii/actuarial/actuarial1/report/result.html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53A6254F-90C5-4872-9445-A18A2751EA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302" r="8642" b="47836"/>
          <a:stretch/>
        </p:blipFill>
        <p:spPr>
          <a:xfrm>
            <a:off x="623590" y="1795671"/>
            <a:ext cx="3757024" cy="4992118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EA692DA8-CA2E-408F-BDCD-2586B725E84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453" t="14313" r="37009" b="18940"/>
          <a:stretch/>
        </p:blipFill>
        <p:spPr>
          <a:xfrm>
            <a:off x="4554511" y="379141"/>
            <a:ext cx="7517570" cy="4992118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FCC3B23D-7AB2-4BD7-9774-BFDE83E8948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842" t="48930" r="39303" b="5401"/>
          <a:stretch/>
        </p:blipFill>
        <p:spPr>
          <a:xfrm>
            <a:off x="4554511" y="2361059"/>
            <a:ext cx="7517570" cy="3520509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5B8141D1-1415-194B-92B1-C1A511253912}"/>
              </a:ext>
            </a:extLst>
          </p:cNvPr>
          <p:cNvSpPr/>
          <p:nvPr/>
        </p:nvSpPr>
        <p:spPr>
          <a:xfrm>
            <a:off x="537041" y="875207"/>
            <a:ext cx="2768707" cy="523220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kumimoji="1" lang="en" altLang="zh-TW" sz="2800" dirty="0">
                <a:latin typeface="+mn-ea"/>
              </a:rPr>
              <a:t>Data Collection</a:t>
            </a:r>
            <a:endParaRPr kumimoji="1" lang="en-US" altLang="zh-TW" sz="2800" dirty="0">
              <a:latin typeface="+mn-ea"/>
            </a:endParaRPr>
          </a:p>
        </p:txBody>
      </p:sp>
      <p:sp>
        <p:nvSpPr>
          <p:cNvPr id="12" name="副標題 1">
            <a:extLst>
              <a:ext uri="{FF2B5EF4-FFF2-40B4-BE49-F238E27FC236}">
                <a16:creationId xmlns:a16="http://schemas.microsoft.com/office/drawing/2014/main" id="{B9EDB691-262C-714A-88F5-F016D2B65B9F}"/>
              </a:ext>
            </a:extLst>
          </p:cNvPr>
          <p:cNvSpPr txBox="1">
            <a:spLocks/>
          </p:cNvSpPr>
          <p:nvPr/>
        </p:nvSpPr>
        <p:spPr>
          <a:xfrm>
            <a:off x="537041" y="548624"/>
            <a:ext cx="4876623" cy="326583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zh-TW" sz="1200" dirty="0"/>
              <a:t>Efficiency Measure in Insurance Industry – A Network DEA Model</a:t>
            </a:r>
            <a:endParaRPr lang="zh-TW" altLang="en-US" sz="1200" dirty="0"/>
          </a:p>
        </p:txBody>
      </p:sp>
      <p:pic>
        <p:nvPicPr>
          <p:cNvPr id="14" name="圖形 13">
            <a:extLst>
              <a:ext uri="{FF2B5EF4-FFF2-40B4-BE49-F238E27FC236}">
                <a16:creationId xmlns:a16="http://schemas.microsoft.com/office/drawing/2014/main" id="{B5F64822-0E44-F848-8045-0E3F32C7599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667414" y="882783"/>
            <a:ext cx="3756827" cy="117716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64527D1E-C56C-F242-A4C9-8C064E824CE2}"/>
                  </a:ext>
                </a:extLst>
              </p:cNvPr>
              <p:cNvSpPr txBox="1"/>
              <p:nvPr/>
            </p:nvSpPr>
            <p:spPr>
              <a:xfrm>
                <a:off x="5966833" y="2288322"/>
                <a:ext cx="508473" cy="9603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TW" sz="2000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TW" sz="2000" i="1" baseline="30000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altLang="zh-TW" sz="2000" dirty="0"/>
                  <a:t> 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TW" sz="2000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TW" sz="2000" i="1" baseline="30000" dirty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zh-TW" altLang="en-US" sz="2000" dirty="0"/>
                  <a:t> </a:t>
                </a:r>
                <a:endParaRPr lang="en-US" altLang="zh-TW" sz="1600" baseline="-25000" dirty="0"/>
              </a:p>
            </p:txBody>
          </p:sp>
        </mc:Choice>
        <mc:Fallback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64527D1E-C56C-F242-A4C9-8C064E824C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6833" y="2288322"/>
                <a:ext cx="508473" cy="96032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0319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4F94894F-5459-4F0D-B300-659C0867F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76204-31A9-4A2C-966B-5871E43C8161}" type="slidenum">
              <a:rPr lang="en-US" smtClean="0"/>
              <a:pPr/>
              <a:t>8</a:t>
            </a:fld>
            <a:endParaRPr lang="en-US" dirty="0"/>
          </a:p>
        </p:txBody>
      </p:sp>
      <p:cxnSp>
        <p:nvCxnSpPr>
          <p:cNvPr id="63" name="直線接點 62">
            <a:extLst>
              <a:ext uri="{FF2B5EF4-FFF2-40B4-BE49-F238E27FC236}">
                <a16:creationId xmlns:a16="http://schemas.microsoft.com/office/drawing/2014/main" id="{2F3E47DA-8B15-0B47-BF24-BB6FED88B958}"/>
              </a:ext>
            </a:extLst>
          </p:cNvPr>
          <p:cNvCxnSpPr>
            <a:cxnSpLocks/>
          </p:cNvCxnSpPr>
          <p:nvPr/>
        </p:nvCxnSpPr>
        <p:spPr>
          <a:xfrm>
            <a:off x="1828202" y="3788536"/>
            <a:ext cx="8772458" cy="0"/>
          </a:xfrm>
          <a:prstGeom prst="line">
            <a:avLst/>
          </a:prstGeom>
          <a:ln w="12700" cmpd="thinThick">
            <a:solidFill>
              <a:srgbClr val="9C1D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96BC68FE-F641-4743-A473-302D9D89FBA1}"/>
                  </a:ext>
                </a:extLst>
              </p:cNvPr>
              <p:cNvSpPr/>
              <p:nvPr/>
            </p:nvSpPr>
            <p:spPr>
              <a:xfrm>
                <a:off x="-27284" y="5817600"/>
                <a:ext cx="3246594" cy="78540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600" i="1" dirty="0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altLang="zh-TW" sz="1600" i="1" baseline="30000" dirty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TW" sz="1600" i="1" dirty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zh-TW" sz="1600" i="1" dirty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altLang="zh-TW" sz="1600" i="1" baseline="30000" dirty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zh-TW" sz="1600" i="1" dirty="0">
                          <a:latin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en-US" altLang="zh-TW" sz="160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600" i="1" dirty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altLang="zh-TW" sz="16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TW" sz="1600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16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TW" sz="1600" i="1" dirty="0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altLang="zh-TW" sz="16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600" i="1" dirty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altLang="zh-TW" sz="16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TW" sz="1600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160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altLang="zh-TW" sz="1600" i="1" dirty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altLang="zh-TW" sz="16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600" i="1" dirty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altLang="zh-TW" sz="16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TW" sz="1600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160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altLang="zh-TW" sz="1600" i="1" dirty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zh-TW" sz="1600" i="1" dirty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altLang="zh-TW" sz="1600" i="1" baseline="30000" dirty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TW" sz="1600" i="1" dirty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zh-TW" sz="1600" i="1" dirty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altLang="zh-TW" sz="1600" i="1" baseline="30000" dirty="0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altLang="zh-TW" sz="1600" i="1" baseline="30000" dirty="0"/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16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160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altLang="zh-TW" sz="1600" i="1" dirty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 altLang="zh-TW" sz="1600" i="1" dirty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zh-TW" sz="16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1600" i="1" dirty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altLang="zh-TW" sz="160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TW" sz="1600" i="1" dirty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zh-TW" sz="16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1600" i="1" dirty="0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r>
                          <a:rPr lang="en-US" altLang="zh-TW" sz="1600" i="1" dirty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TW" sz="1600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1600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TW" sz="1600" i="1" dirty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zh-TW" sz="16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1600" i="1" dirty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r>
                          <a:rPr lang="en-US" altLang="zh-TW" sz="1600" i="1" dirty="0"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lang="en-US" altLang="zh-TW" sz="1600" i="1" dirty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altLang="zh-TW" sz="1600" i="1" dirty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zh-TW" sz="16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1600" i="1" dirty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r>
                          <a:rPr lang="en-US" altLang="zh-TW" sz="160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TW" sz="1600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1600" i="1" dirty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altLang="zh-TW" sz="1600" i="1" dirty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zh-TW" sz="16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1600" i="1" dirty="0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p>
                        <m:r>
                          <a:rPr lang="en-US" altLang="zh-TW" sz="160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 altLang="zh-TW" sz="1600" i="1" dirty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zh-TW" sz="16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1600" i="1" dirty="0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p>
                        <m:r>
                          <a:rPr lang="en-US" altLang="zh-TW" sz="1600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zh-TW" altLang="en-US" sz="1600" dirty="0"/>
                  <a:t> 的權重</a:t>
                </a:r>
              </a:p>
            </p:txBody>
          </p:sp>
        </mc:Choice>
        <mc:Fallback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96BC68FE-F641-4743-A473-302D9D89FB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7284" y="5817600"/>
                <a:ext cx="3246594" cy="785408"/>
              </a:xfrm>
              <a:prstGeom prst="rect">
                <a:avLst/>
              </a:prstGeom>
              <a:blipFill>
                <a:blip r:embed="rId2"/>
                <a:stretch>
                  <a:fillRect b="-952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文字方塊 24">
            <a:extLst>
              <a:ext uri="{FF2B5EF4-FFF2-40B4-BE49-F238E27FC236}">
                <a16:creationId xmlns:a16="http://schemas.microsoft.com/office/drawing/2014/main" id="{59ECD828-16CE-F04A-B72F-6DC8A544F519}"/>
              </a:ext>
            </a:extLst>
          </p:cNvPr>
          <p:cNvSpPr txBox="1"/>
          <p:nvPr/>
        </p:nvSpPr>
        <p:spPr>
          <a:xfrm>
            <a:off x="6638285" y="1000101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CRS</a:t>
            </a:r>
            <a:endParaRPr kumimoji="1" lang="zh-TW" altLang="en-US" dirty="0"/>
          </a:p>
        </p:txBody>
      </p:sp>
      <p:pic>
        <p:nvPicPr>
          <p:cNvPr id="14" name="圖形 13">
            <a:extLst>
              <a:ext uri="{FF2B5EF4-FFF2-40B4-BE49-F238E27FC236}">
                <a16:creationId xmlns:a16="http://schemas.microsoft.com/office/drawing/2014/main" id="{00EE25CB-A6A2-B24F-AA20-708B6ED65B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77100" y="1327912"/>
            <a:ext cx="7939598" cy="2364636"/>
          </a:xfrm>
          <a:prstGeom prst="rect">
            <a:avLst/>
          </a:prstGeom>
        </p:spPr>
      </p:pic>
      <p:sp>
        <p:nvSpPr>
          <p:cNvPr id="26" name="矩形 25">
            <a:extLst>
              <a:ext uri="{FF2B5EF4-FFF2-40B4-BE49-F238E27FC236}">
                <a16:creationId xmlns:a16="http://schemas.microsoft.com/office/drawing/2014/main" id="{D2FFB295-21F9-C546-95E8-3304FCAF448D}"/>
              </a:ext>
            </a:extLst>
          </p:cNvPr>
          <p:cNvSpPr/>
          <p:nvPr/>
        </p:nvSpPr>
        <p:spPr>
          <a:xfrm>
            <a:off x="537041" y="875207"/>
            <a:ext cx="6182398" cy="523220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kumimoji="1" lang="en" altLang="zh-TW" sz="2800" dirty="0">
                <a:latin typeface="+mn-ea"/>
              </a:rPr>
              <a:t>Methodology - </a:t>
            </a:r>
            <a:r>
              <a:rPr kumimoji="1" lang="en-US" altLang="zh-TW" sz="2800" dirty="0">
                <a:latin typeface="+mn-ea"/>
              </a:rPr>
              <a:t>network DEA model</a:t>
            </a:r>
          </a:p>
        </p:txBody>
      </p:sp>
      <p:sp>
        <p:nvSpPr>
          <p:cNvPr id="27" name="副標題 1">
            <a:extLst>
              <a:ext uri="{FF2B5EF4-FFF2-40B4-BE49-F238E27FC236}">
                <a16:creationId xmlns:a16="http://schemas.microsoft.com/office/drawing/2014/main" id="{81280C4A-DFA6-104B-8FB7-99455983E54C}"/>
              </a:ext>
            </a:extLst>
          </p:cNvPr>
          <p:cNvSpPr txBox="1">
            <a:spLocks/>
          </p:cNvSpPr>
          <p:nvPr/>
        </p:nvSpPr>
        <p:spPr>
          <a:xfrm>
            <a:off x="537041" y="548624"/>
            <a:ext cx="4876623" cy="326583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zh-TW" sz="1200" dirty="0"/>
              <a:t>Efficiency Measure in Insurance Industry – A Network DEA Model</a:t>
            </a:r>
            <a:endParaRPr lang="zh-TW" altLang="en-US" sz="1200" dirty="0"/>
          </a:p>
        </p:txBody>
      </p: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70B470C8-63FB-EF48-8EBA-60AEAF0CA13F}"/>
              </a:ext>
            </a:extLst>
          </p:cNvPr>
          <p:cNvGrpSpPr/>
          <p:nvPr/>
        </p:nvGrpSpPr>
        <p:grpSpPr>
          <a:xfrm>
            <a:off x="2679854" y="3809318"/>
            <a:ext cx="7859372" cy="3100222"/>
            <a:chOff x="2679854" y="3809318"/>
            <a:chExt cx="7859372" cy="3100222"/>
          </a:xfrm>
        </p:grpSpPr>
        <p:grpSp>
          <p:nvGrpSpPr>
            <p:cNvPr id="11" name="群組 10">
              <a:extLst>
                <a:ext uri="{FF2B5EF4-FFF2-40B4-BE49-F238E27FC236}">
                  <a16:creationId xmlns:a16="http://schemas.microsoft.com/office/drawing/2014/main" id="{2B099F7D-0683-824C-9880-B7BFBAE863CF}"/>
                </a:ext>
              </a:extLst>
            </p:cNvPr>
            <p:cNvGrpSpPr/>
            <p:nvPr/>
          </p:nvGrpSpPr>
          <p:grpSpPr>
            <a:xfrm>
              <a:off x="2679854" y="3809318"/>
              <a:ext cx="7859372" cy="3100222"/>
              <a:chOff x="2070626" y="3471341"/>
              <a:chExt cx="7859372" cy="3100222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55" name="矩形 54">
                    <a:extLst>
                      <a:ext uri="{FF2B5EF4-FFF2-40B4-BE49-F238E27FC236}">
                        <a16:creationId xmlns:a16="http://schemas.microsoft.com/office/drawing/2014/main" id="{2D5D77C9-212A-3449-B0CD-EA8C07559A27}"/>
                      </a:ext>
                    </a:extLst>
                  </p:cNvPr>
                  <p:cNvSpPr/>
                  <p:nvPr/>
                </p:nvSpPr>
                <p:spPr>
                  <a:xfrm>
                    <a:off x="2070626" y="3483954"/>
                    <a:ext cx="1111202" cy="870046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altLang="zh-TW" sz="2200" i="1" dirty="0" smtClean="0">
                              <a:latin typeface="Cambria Math" panose="02040503050406030204" pitchFamily="18" charset="0"/>
                            </a:rPr>
                            <m:t>M</m:t>
                          </m:r>
                          <m:r>
                            <m:rPr>
                              <m:sty m:val="p"/>
                            </m:rPr>
                            <a:rPr lang="en-US" altLang="zh-TW" sz="2200" i="1" dirty="0">
                              <a:latin typeface="Cambria Math" panose="02040503050406030204" pitchFamily="18" charset="0"/>
                            </a:rPr>
                            <m:t>ax</m:t>
                          </m:r>
                          <m:r>
                            <a:rPr lang="en-US" altLang="zh-TW" sz="2200" i="1" dirty="0">
                              <a:latin typeface="Cambria Math" panose="02040503050406030204" pitchFamily="18" charset="0"/>
                            </a:rPr>
                            <m:t>      </m:t>
                          </m:r>
                        </m:oMath>
                      </m:oMathPara>
                    </a14:m>
                    <a:endParaRPr lang="en-US" altLang="zh-TW" sz="2200" baseline="-25000" dirty="0"/>
                  </a:p>
                  <a:p>
                    <a:pPr>
                      <a:lnSpc>
                        <a:spcPct val="150000"/>
                      </a:lnSpc>
                    </a:pPr>
                    <a:r>
                      <a:rPr lang="en-US" altLang="zh-TW" sz="2200" dirty="0"/>
                      <a:t>   </a:t>
                    </a:r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TW" sz="2200" i="1" dirty="0">
                            <a:latin typeface="Cambria Math" panose="02040503050406030204" pitchFamily="18" charset="0"/>
                          </a:rPr>
                          <m:t>s</m:t>
                        </m:r>
                        <m:r>
                          <a:rPr lang="en-US" altLang="zh-TW" sz="2200" i="1" dirty="0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m:rPr>
                            <m:sty m:val="p"/>
                          </m:rPr>
                          <a:rPr lang="en-US" altLang="zh-TW" sz="2200" i="1" dirty="0" smtClean="0">
                            <a:latin typeface="Cambria Math" panose="02040503050406030204" pitchFamily="18" charset="0"/>
                          </a:rPr>
                          <m:t>t</m:t>
                        </m:r>
                        <m:r>
                          <a:rPr lang="en-US" altLang="zh-TW" sz="2200" i="1" dirty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altLang="zh-TW" sz="220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TW" sz="2200" i="1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TW" sz="220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TW" sz="2200" i="1" dirty="0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a14:m>
                    <a:r>
                      <a:rPr lang="zh-TW" altLang="en-US" sz="2200" dirty="0"/>
                      <a:t> </a:t>
                    </a:r>
                  </a:p>
                </p:txBody>
              </p:sp>
            </mc:Choice>
            <mc:Fallback>
              <p:sp>
                <p:nvSpPr>
                  <p:cNvPr id="55" name="矩形 54">
                    <a:extLst>
                      <a:ext uri="{FF2B5EF4-FFF2-40B4-BE49-F238E27FC236}">
                        <a16:creationId xmlns:a16="http://schemas.microsoft.com/office/drawing/2014/main" id="{2D5D77C9-212A-3449-B0CD-EA8C07559A2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70626" y="3483954"/>
                    <a:ext cx="1111202" cy="870046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1136" b="-8571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5" name="矩形 4">
                    <a:extLst>
                      <a:ext uri="{FF2B5EF4-FFF2-40B4-BE49-F238E27FC236}">
                        <a16:creationId xmlns:a16="http://schemas.microsoft.com/office/drawing/2014/main" id="{0E49C144-0FCD-4544-AD07-109F3C023D20}"/>
                      </a:ext>
                    </a:extLst>
                  </p:cNvPr>
                  <p:cNvSpPr/>
                  <p:nvPr/>
                </p:nvSpPr>
                <p:spPr>
                  <a:xfrm>
                    <a:off x="2963869" y="3817908"/>
                    <a:ext cx="2276072" cy="620363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>
                      <a:lnSpc>
                        <a:spcPct val="150000"/>
                      </a:lnSpc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 sz="2200" i="1" dirty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altLang="zh-TW" sz="2200" i="1" baseline="30000" dirty="0">
                              <a:latin typeface="Cambria Math" panose="02040503050406030204" pitchFamily="18" charset="0"/>
                            </a:rPr>
                            <m:t>1</m:t>
                          </m:r>
                          <m:sSubSup>
                            <m:sSubSupPr>
                              <m:ctrlPr>
                                <a:rPr lang="en-US" altLang="zh-TW" sz="2200" i="1" dirty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200" i="1" dirty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TW" sz="2200" i="1" dirty="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altLang="zh-TW" sz="2200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  <m:r>
                            <a:rPr lang="en-US" altLang="zh-TW" sz="2200" i="1" dirty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TW" sz="2200" i="1" dirty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altLang="zh-TW" sz="2200" i="1" baseline="30000" dirty="0">
                              <a:latin typeface="Cambria Math" panose="02040503050406030204" pitchFamily="18" charset="0"/>
                            </a:rPr>
                            <m:t>2</m:t>
                          </m:r>
                          <m:sSubSup>
                            <m:sSubSupPr>
                              <m:ctrlPr>
                                <a:rPr lang="en-US" altLang="zh-TW" sz="2200" i="1" dirty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200" i="1" dirty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TW" sz="2200" i="1" dirty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altLang="zh-TW" sz="220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altLang="zh-TW" sz="2200" i="1" dirty="0">
                              <a:latin typeface="Cambria Math" panose="02040503050406030204" pitchFamily="18" charset="0"/>
                            </a:rPr>
                            <m:t>=1</m:t>
                          </m:r>
                        </m:oMath>
                      </m:oMathPara>
                    </a14:m>
                    <a:endParaRPr lang="en-US" altLang="zh-TW" sz="2200" i="1" dirty="0"/>
                  </a:p>
                </p:txBody>
              </p:sp>
            </mc:Choice>
            <mc:Fallback>
              <p:sp>
                <p:nvSpPr>
                  <p:cNvPr id="5" name="矩形 4">
                    <a:extLst>
                      <a:ext uri="{FF2B5EF4-FFF2-40B4-BE49-F238E27FC236}">
                        <a16:creationId xmlns:a16="http://schemas.microsoft.com/office/drawing/2014/main" id="{0E49C144-0FCD-4544-AD07-109F3C023D20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63869" y="3817908"/>
                    <a:ext cx="2276072" cy="620363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7" name="矩形 6">
                    <a:extLst>
                      <a:ext uri="{FF2B5EF4-FFF2-40B4-BE49-F238E27FC236}">
                        <a16:creationId xmlns:a16="http://schemas.microsoft.com/office/drawing/2014/main" id="{6DE49F81-5A65-B644-9817-E0EE9BC3AFA8}"/>
                      </a:ext>
                    </a:extLst>
                  </p:cNvPr>
                  <p:cNvSpPr/>
                  <p:nvPr/>
                </p:nvSpPr>
                <p:spPr>
                  <a:xfrm>
                    <a:off x="2748801" y="4242906"/>
                    <a:ext cx="7181197" cy="73385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>
                      <a:lnSpc>
                        <a:spcPct val="150000"/>
                      </a:lnSpc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ctrlPr>
                                <a:rPr lang="en-US" altLang="zh-TW" sz="22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sz="22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200" i="1" dirty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p>
                                  <m:r>
                                    <a:rPr lang="en-US" altLang="zh-TW" sz="2200" i="1" dirty="0">
                                      <a:latin typeface="Cambria Math" panose="02040503050406030204" pitchFamily="18" charset="0"/>
                                    </a:rPr>
                                    <m:t>1,3</m:t>
                                  </m:r>
                                </m:sup>
                              </m:sSup>
                              <m:sSubSup>
                                <m:sSubSupPr>
                                  <m:ctrlPr>
                                    <a:rPr lang="en-US" altLang="zh-TW" sz="22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TW" sz="2200" i="1" dirty="0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altLang="zh-TW" sz="2200" i="1" dirty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altLang="zh-TW" sz="2200" i="1" dirty="0">
                                      <a:latin typeface="Cambria Math" panose="02040503050406030204" pitchFamily="18" charset="0"/>
                                    </a:rPr>
                                    <m:t>1,3</m:t>
                                  </m:r>
                                </m:sup>
                              </m:sSubSup>
                              <m:r>
                                <a:rPr lang="en-US" altLang="zh-TW" sz="2200" i="1" dirty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altLang="zh-TW" sz="22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200" i="1" dirty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p>
                                  <m:r>
                                    <a:rPr lang="en-US" altLang="zh-TW" sz="2200" i="1" dirty="0">
                                      <a:latin typeface="Cambria Math" panose="02040503050406030204" pitchFamily="18" charset="0"/>
                                    </a:rPr>
                                    <m:t>1,</m:t>
                                  </m:r>
                                  <m:r>
                                    <a:rPr lang="en-US" altLang="zh-TW" sz="2200" i="1" dirty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sSubSup>
                                <m:sSubSupPr>
                                  <m:ctrlPr>
                                    <a:rPr lang="en-US" altLang="zh-TW" sz="22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TW" sz="2200" i="1" dirty="0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altLang="zh-TW" sz="2200" i="1" dirty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altLang="zh-TW" sz="2200" i="1" dirty="0">
                                      <a:latin typeface="Cambria Math" panose="02040503050406030204" pitchFamily="18" charset="0"/>
                                    </a:rPr>
                                    <m:t>1,</m:t>
                                  </m:r>
                                  <m:r>
                                    <a:rPr lang="en-US" altLang="zh-TW" sz="2200" i="1" dirty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d>
                          <m:r>
                            <a:rPr lang="en-US" altLang="zh-TW" sz="2200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en-US" altLang="zh-TW" sz="22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200" i="1" dirty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altLang="zh-TW" sz="2200" i="1" baseline="30000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sSubSup>
                                <m:sSubSupPr>
                                  <m:ctrlPr>
                                    <a:rPr lang="en-US" altLang="zh-TW" sz="22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TW" sz="2200" i="1" dirty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altLang="zh-TW" sz="2200" i="1" dirty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altLang="zh-TW" sz="2200" i="1" dirty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bSup>
                              <m:r>
                                <a:rPr lang="en-US" altLang="zh-TW" sz="2200" i="1" dirty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TW" sz="2200" i="1" dirty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altLang="zh-TW" sz="2200" i="1" baseline="30000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bSup>
                                <m:sSubSupPr>
                                  <m:ctrlPr>
                                    <a:rPr lang="en-US" altLang="zh-TW" sz="22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TW" sz="2200" i="1" dirty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altLang="zh-TW" sz="2200" i="1" dirty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altLang="zh-TW" sz="2200" i="1" dirty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altLang="zh-TW" sz="2200" i="1" dirty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bSup>
                            </m:e>
                          </m:d>
                          <m:r>
                            <a:rPr lang="zh-TW" altLang="en-US" sz="2200" i="1" dirty="0"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n-US" altLang="zh-TW" sz="2200" i="1" dirty="0">
                              <a:latin typeface="Cambria Math" panose="02040503050406030204" pitchFamily="18" charset="0"/>
                            </a:rPr>
                            <m:t>0  </m:t>
                          </m:r>
                          <m:r>
                            <a:rPr lang="en-US" altLang="zh-TW" sz="2200" i="1" dirty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TW" sz="2200" i="1" dirty="0">
                              <a:latin typeface="Cambria Math" panose="02040503050406030204" pitchFamily="18" charset="0"/>
                            </a:rPr>
                            <m:t>=1,…,</m:t>
                          </m:r>
                          <m:r>
                            <a:rPr lang="en-US" altLang="zh-TW" sz="2200" i="1" dirty="0">
                              <a:latin typeface="Cambria Math" panose="02040503050406030204" pitchFamily="18" charset="0"/>
                            </a:rPr>
                            <m:t>𝑛</m:t>
                          </m:r>
                        </m:oMath>
                      </m:oMathPara>
                    </a14:m>
                    <a:endParaRPr lang="en-US" altLang="zh-TW" sz="2200" i="1" dirty="0"/>
                  </a:p>
                </p:txBody>
              </p:sp>
            </mc:Choice>
            <mc:Fallback>
              <p:sp>
                <p:nvSpPr>
                  <p:cNvPr id="7" name="矩形 6">
                    <a:extLst>
                      <a:ext uri="{FF2B5EF4-FFF2-40B4-BE49-F238E27FC236}">
                        <a16:creationId xmlns:a16="http://schemas.microsoft.com/office/drawing/2014/main" id="{6DE49F81-5A65-B644-9817-E0EE9BC3AFA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48801" y="4242906"/>
                    <a:ext cx="7181197" cy="733855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8" name="矩形 7">
                    <a:extLst>
                      <a:ext uri="{FF2B5EF4-FFF2-40B4-BE49-F238E27FC236}">
                        <a16:creationId xmlns:a16="http://schemas.microsoft.com/office/drawing/2014/main" id="{345A7031-0165-7543-A21B-8B83CB1F14DA}"/>
                      </a:ext>
                    </a:extLst>
                  </p:cNvPr>
                  <p:cNvSpPr/>
                  <p:nvPr/>
                </p:nvSpPr>
                <p:spPr>
                  <a:xfrm>
                    <a:off x="2880565" y="4814789"/>
                    <a:ext cx="6006516" cy="73385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>
                      <a:lnSpc>
                        <a:spcPct val="150000"/>
                      </a:lnSpc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ctrlPr>
                                <a:rPr lang="en-US" altLang="zh-TW" sz="220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sz="22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200" i="1" dirty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p>
                                  <m:r>
                                    <a:rPr lang="en-US" altLang="zh-TW" sz="2200" i="1" dirty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altLang="zh-TW" sz="2200" i="1" dirty="0">
                                      <a:latin typeface="Cambria Math" panose="02040503050406030204" pitchFamily="18" charset="0"/>
                                    </a:rPr>
                                    <m:t>,3</m:t>
                                  </m:r>
                                </m:sup>
                              </m:sSup>
                              <m:sSubSup>
                                <m:sSubSupPr>
                                  <m:ctrlPr>
                                    <a:rPr lang="en-US" altLang="zh-TW" sz="22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TW" sz="2200" i="1" dirty="0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altLang="zh-TW" sz="2200" i="1" dirty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altLang="zh-TW" sz="2200" i="1" dirty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altLang="zh-TW" sz="2200" i="1" dirty="0">
                                      <a:latin typeface="Cambria Math" panose="02040503050406030204" pitchFamily="18" charset="0"/>
                                    </a:rPr>
                                    <m:t>,3</m:t>
                                  </m:r>
                                </m:sup>
                              </m:sSubSup>
                            </m:e>
                          </m:d>
                          <m:r>
                            <a:rPr lang="en-US" altLang="zh-TW" sz="2200" i="1" dirty="0"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en-US" altLang="zh-TW" sz="22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200" i="1" dirty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altLang="zh-TW" sz="2200" i="1" baseline="30000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bSup>
                                <m:sSubSupPr>
                                  <m:ctrlPr>
                                    <a:rPr lang="en-US" altLang="zh-TW" sz="22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TW" sz="2200" i="1" dirty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altLang="zh-TW" sz="2200" i="1" dirty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altLang="zh-TW" sz="2200" i="1" dirty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altLang="zh-TW" sz="2200" i="1" dirty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altLang="zh-TW" sz="2200" i="1" dirty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altLang="zh-TW" sz="22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200" i="1" dirty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p>
                                  <m:r>
                                    <a:rPr lang="en-US" altLang="zh-TW" sz="2200" i="1" dirty="0">
                                      <a:latin typeface="Cambria Math" panose="02040503050406030204" pitchFamily="18" charset="0"/>
                                    </a:rPr>
                                    <m:t>1,2</m:t>
                                  </m:r>
                                </m:sup>
                              </m:sSup>
                              <m:sSubSup>
                                <m:sSubSupPr>
                                  <m:ctrlPr>
                                    <a:rPr lang="en-US" altLang="zh-TW" sz="22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TW" sz="2200" i="1" dirty="0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altLang="zh-TW" sz="2200" i="1" dirty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altLang="zh-TW" sz="2200" i="1" dirty="0">
                                      <a:latin typeface="Cambria Math" panose="02040503050406030204" pitchFamily="18" charset="0"/>
                                    </a:rPr>
                                    <m:t>1,2</m:t>
                                  </m:r>
                                </m:sup>
                              </m:sSubSup>
                            </m:e>
                          </m:d>
                          <m:r>
                            <a:rPr lang="zh-TW" altLang="en-US" sz="2200" i="1" dirty="0"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n-US" altLang="zh-TW" sz="2200" i="1" dirty="0">
                              <a:latin typeface="Cambria Math" panose="02040503050406030204" pitchFamily="18" charset="0"/>
                            </a:rPr>
                            <m:t>0  </m:t>
                          </m:r>
                          <m:r>
                            <a:rPr lang="en-US" altLang="zh-TW" sz="2200" i="1" dirty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TW" sz="2200" i="1" dirty="0">
                              <a:latin typeface="Cambria Math" panose="02040503050406030204" pitchFamily="18" charset="0"/>
                            </a:rPr>
                            <m:t>=1,…,</m:t>
                          </m:r>
                          <m:r>
                            <a:rPr lang="en-US" altLang="zh-TW" sz="2200" i="1" dirty="0">
                              <a:latin typeface="Cambria Math" panose="02040503050406030204" pitchFamily="18" charset="0"/>
                            </a:rPr>
                            <m:t>𝑛</m:t>
                          </m:r>
                        </m:oMath>
                      </m:oMathPara>
                    </a14:m>
                    <a:endParaRPr lang="en-US" altLang="zh-TW" sz="2200" i="1" dirty="0"/>
                  </a:p>
                </p:txBody>
              </p:sp>
            </mc:Choice>
            <mc:Fallback>
              <p:sp>
                <p:nvSpPr>
                  <p:cNvPr id="8" name="矩形 7">
                    <a:extLst>
                      <a:ext uri="{FF2B5EF4-FFF2-40B4-BE49-F238E27FC236}">
                        <a16:creationId xmlns:a16="http://schemas.microsoft.com/office/drawing/2014/main" id="{345A7031-0165-7543-A21B-8B83CB1F14D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880565" y="4814789"/>
                    <a:ext cx="6006516" cy="733855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9" name="矩形 8">
                    <a:extLst>
                      <a:ext uri="{FF2B5EF4-FFF2-40B4-BE49-F238E27FC236}">
                        <a16:creationId xmlns:a16="http://schemas.microsoft.com/office/drawing/2014/main" id="{D58A926F-8389-844C-9B17-755573919A23}"/>
                      </a:ext>
                    </a:extLst>
                  </p:cNvPr>
                  <p:cNvSpPr/>
                  <p:nvPr/>
                </p:nvSpPr>
                <p:spPr>
                  <a:xfrm>
                    <a:off x="2955760" y="5347238"/>
                    <a:ext cx="6911892" cy="73385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>
                      <a:lnSpc>
                        <a:spcPct val="150000"/>
                      </a:lnSpc>
                    </a:pPr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d>
                            <m:dPr>
                              <m:ctrlPr>
                                <a:rPr lang="en-US" altLang="zh-TW" sz="22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sz="22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200" i="1" dirty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p>
                                  <m:r>
                                    <a:rPr lang="en-US" altLang="zh-TW" sz="2200" i="1" dirty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  <m:sSubSup>
                                <m:sSubSupPr>
                                  <m:ctrlPr>
                                    <a:rPr lang="en-US" altLang="zh-TW" sz="22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TW" sz="2200" i="1" dirty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altLang="zh-TW" sz="2200" i="1" dirty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altLang="zh-TW" sz="2200" i="1" dirty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bSup>
                              <m:r>
                                <a:rPr lang="en-US" altLang="zh-TW" sz="2200" i="1" dirty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altLang="zh-TW" sz="22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200" i="1" dirty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p>
                                  <m:r>
                                    <a:rPr lang="en-US" altLang="zh-TW" sz="2200" i="1" dirty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sSubSup>
                                <m:sSubSupPr>
                                  <m:ctrlPr>
                                    <a:rPr lang="en-US" altLang="zh-TW" sz="22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TW" sz="2200" i="1" dirty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altLang="zh-TW" sz="2200" i="1" dirty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altLang="zh-TW" sz="2200" i="1" dirty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d>
                          <m:r>
                            <a:rPr lang="en-US" altLang="zh-TW" sz="2200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sz="2200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en-US" altLang="zh-TW" sz="22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sz="22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200" i="1" dirty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p>
                                  <m:r>
                                    <a:rPr lang="en-US" altLang="zh-TW" sz="2200" i="1" dirty="0">
                                      <a:latin typeface="Cambria Math" panose="02040503050406030204" pitchFamily="18" charset="0"/>
                                    </a:rPr>
                                    <m:t>1,3</m:t>
                                  </m:r>
                                </m:sup>
                              </m:sSup>
                              <m:sSubSup>
                                <m:sSubSupPr>
                                  <m:ctrlPr>
                                    <a:rPr lang="en-US" altLang="zh-TW" sz="22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TW" sz="2200" i="1" dirty="0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altLang="zh-TW" sz="2200" i="1" dirty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altLang="zh-TW" sz="2200" i="1" dirty="0">
                                      <a:latin typeface="Cambria Math" panose="02040503050406030204" pitchFamily="18" charset="0"/>
                                    </a:rPr>
                                    <m:t>1,3</m:t>
                                  </m:r>
                                </m:sup>
                              </m:sSubSup>
                              <m:r>
                                <a:rPr lang="en-US" altLang="zh-TW" sz="2200" i="1" dirty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altLang="zh-TW" sz="22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200" i="1" dirty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p>
                                  <m:r>
                                    <a:rPr lang="en-US" altLang="zh-TW" sz="2200" i="1" dirty="0">
                                      <a:latin typeface="Cambria Math" panose="02040503050406030204" pitchFamily="18" charset="0"/>
                                    </a:rPr>
                                    <m:t>2,3</m:t>
                                  </m:r>
                                </m:sup>
                              </m:sSup>
                              <m:sSubSup>
                                <m:sSubSupPr>
                                  <m:ctrlPr>
                                    <a:rPr lang="en-US" altLang="zh-TW" sz="22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TW" sz="2200" i="1" dirty="0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altLang="zh-TW" sz="2200" i="1" dirty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altLang="zh-TW" sz="2200" i="1" dirty="0">
                                      <a:latin typeface="Cambria Math" panose="02040503050406030204" pitchFamily="18" charset="0"/>
                                    </a:rPr>
                                    <m:t>2,3</m:t>
                                  </m:r>
                                </m:sup>
                              </m:sSubSup>
                            </m:e>
                          </m:d>
                          <m:r>
                            <a:rPr lang="zh-TW" altLang="en-US" sz="2200" i="1" dirty="0"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n-US" altLang="zh-TW" sz="2200" i="1" dirty="0">
                              <a:latin typeface="Cambria Math" panose="02040503050406030204" pitchFamily="18" charset="0"/>
                            </a:rPr>
                            <m:t>0  </m:t>
                          </m:r>
                          <m:r>
                            <a:rPr lang="en-US" altLang="zh-TW" sz="2200" i="1" dirty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TW" sz="2200" i="1" dirty="0">
                              <a:latin typeface="Cambria Math" panose="02040503050406030204" pitchFamily="18" charset="0"/>
                            </a:rPr>
                            <m:t>=1,…,</m:t>
                          </m:r>
                          <m:r>
                            <a:rPr lang="en-US" altLang="zh-TW" sz="2200" i="1" dirty="0">
                              <a:latin typeface="Cambria Math" panose="02040503050406030204" pitchFamily="18" charset="0"/>
                            </a:rPr>
                            <m:t>𝑛</m:t>
                          </m:r>
                        </m:oMath>
                      </m:oMathPara>
                    </a14:m>
                    <a:endParaRPr lang="en-US" altLang="zh-TW" sz="2200" i="1" dirty="0"/>
                  </a:p>
                </p:txBody>
              </p:sp>
            </mc:Choice>
            <mc:Fallback>
              <p:sp>
                <p:nvSpPr>
                  <p:cNvPr id="9" name="矩形 8">
                    <a:extLst>
                      <a:ext uri="{FF2B5EF4-FFF2-40B4-BE49-F238E27FC236}">
                        <a16:creationId xmlns:a16="http://schemas.microsoft.com/office/drawing/2014/main" id="{D58A926F-8389-844C-9B17-755573919A2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55760" y="5347238"/>
                    <a:ext cx="6911892" cy="733855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0" name="矩形 9">
                    <a:extLst>
                      <a:ext uri="{FF2B5EF4-FFF2-40B4-BE49-F238E27FC236}">
                        <a16:creationId xmlns:a16="http://schemas.microsoft.com/office/drawing/2014/main" id="{D3D893E9-7E09-CC44-8C08-82D5CFC1841E}"/>
                      </a:ext>
                    </a:extLst>
                  </p:cNvPr>
                  <p:cNvSpPr/>
                  <p:nvPr/>
                </p:nvSpPr>
                <p:spPr>
                  <a:xfrm>
                    <a:off x="2955760" y="5971399"/>
                    <a:ext cx="3974165" cy="60016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>
                      <a:lnSpc>
                        <a:spcPct val="150000"/>
                      </a:lnSpc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 sz="2200" i="1" dirty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altLang="zh-TW" sz="2200" i="1" baseline="30000" dirty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TW" sz="2200" i="1" dirty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zh-TW" sz="2200" i="1" dirty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altLang="zh-TW" sz="2200" i="1" baseline="30000" dirty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TW" sz="2200" i="1" dirty="0"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altLang="zh-TW" sz="220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200" i="1" dirty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altLang="zh-TW" sz="2200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zh-TW" sz="2200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2200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TW" sz="2200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altLang="zh-TW" sz="22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200" i="1" dirty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altLang="zh-TW" sz="2200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zh-TW" sz="2200" i="1" dirty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2200" i="1" dirty="0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en-US" altLang="zh-TW" sz="2200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altLang="zh-TW" sz="22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200" i="1" dirty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altLang="zh-TW" sz="2200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zh-TW" sz="2200" i="1" dirty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2200" i="1" dirty="0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en-US" altLang="zh-TW" sz="2200" i="1" dirty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zh-TW" sz="2200" i="1" dirty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altLang="zh-TW" sz="2200" i="1" baseline="30000" dirty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TW" sz="2200" i="1" dirty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zh-TW" sz="2200" i="1" dirty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altLang="zh-TW" sz="2200" i="1" baseline="30000" dirty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zh-TW" altLang="en-US" sz="2200" i="1" dirty="0">
                              <a:latin typeface="Cambria Math" panose="02040503050406030204" pitchFamily="18" charset="0"/>
                            </a:rPr>
                            <m:t>≥</m:t>
                          </m:r>
                          <m:r>
                            <a:rPr lang="en-US" altLang="zh-TW" sz="22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oMath>
                      </m:oMathPara>
                    </a14:m>
                    <a:endParaRPr lang="zh-TW" altLang="en-US" sz="2200" i="1" dirty="0"/>
                  </a:p>
                </p:txBody>
              </p:sp>
            </mc:Choice>
            <mc:Fallback>
              <p:sp>
                <p:nvSpPr>
                  <p:cNvPr id="10" name="矩形 9">
                    <a:extLst>
                      <a:ext uri="{FF2B5EF4-FFF2-40B4-BE49-F238E27FC236}">
                        <a16:creationId xmlns:a16="http://schemas.microsoft.com/office/drawing/2014/main" id="{D3D893E9-7E09-CC44-8C08-82D5CFC1841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55760" y="5971399"/>
                    <a:ext cx="3974165" cy="600164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" name="矩形 2">
                    <a:extLst>
                      <a:ext uri="{FF2B5EF4-FFF2-40B4-BE49-F238E27FC236}">
                        <a16:creationId xmlns:a16="http://schemas.microsoft.com/office/drawing/2014/main" id="{63D0241A-B431-B54A-84C2-CDD8CD9E3202}"/>
                      </a:ext>
                    </a:extLst>
                  </p:cNvPr>
                  <p:cNvSpPr/>
                  <p:nvPr/>
                </p:nvSpPr>
                <p:spPr>
                  <a:xfrm>
                    <a:off x="2942910" y="3471341"/>
                    <a:ext cx="2127249" cy="44435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 sz="2200" i="1" dirty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altLang="zh-TW" sz="2200" i="1" baseline="30000" dirty="0">
                              <a:latin typeface="Cambria Math" panose="02040503050406030204" pitchFamily="18" charset="0"/>
                            </a:rPr>
                            <m:t>1</m:t>
                          </m:r>
                          <m:sSubSup>
                            <m:sSubSupPr>
                              <m:ctrlPr>
                                <a:rPr lang="en-US" altLang="zh-TW" sz="2200" i="1" dirty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200" i="1" dirty="0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altLang="zh-TW" sz="2200" i="1" dirty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altLang="zh-TW" sz="2200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  <m:r>
                            <a:rPr lang="en-US" altLang="zh-TW" sz="2200" i="1" dirty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TW" sz="2200" i="1" dirty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altLang="zh-TW" sz="2200" i="1" baseline="30000" dirty="0">
                              <a:latin typeface="Cambria Math" panose="02040503050406030204" pitchFamily="18" charset="0"/>
                            </a:rPr>
                            <m:t>2</m:t>
                          </m:r>
                          <m:sSubSup>
                            <m:sSubSupPr>
                              <m:ctrlPr>
                                <a:rPr lang="en-US" altLang="zh-TW" sz="2200" i="1" dirty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200" i="1" dirty="0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altLang="zh-TW" sz="2200" i="1" dirty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altLang="zh-TW" sz="2200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altLang="zh-TW" sz="2200" i="1" dirty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altLang="zh-TW" sz="2200" i="1" baseline="-25000" dirty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TW" sz="2200" i="1" baseline="-25000" dirty="0">
                              <a:latin typeface="Cambria Math" panose="02040503050406030204" pitchFamily="18" charset="0"/>
                            </a:rPr>
                            <m:t>𝑘</m:t>
                          </m:r>
                        </m:oMath>
                      </m:oMathPara>
                    </a14:m>
                    <a:endParaRPr lang="zh-TW" altLang="en-US" sz="2200" i="1" dirty="0"/>
                  </a:p>
                </p:txBody>
              </p:sp>
            </mc:Choice>
            <mc:Fallback>
              <p:sp>
                <p:nvSpPr>
                  <p:cNvPr id="3" name="矩形 2">
                    <a:extLst>
                      <a:ext uri="{FF2B5EF4-FFF2-40B4-BE49-F238E27FC236}">
                        <a16:creationId xmlns:a16="http://schemas.microsoft.com/office/drawing/2014/main" id="{63D0241A-B431-B54A-84C2-CDD8CD9E3202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42910" y="3471341"/>
                    <a:ext cx="2127249" cy="444352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b="-2778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5" name="文字方塊 14">
              <a:extLst>
                <a:ext uri="{FF2B5EF4-FFF2-40B4-BE49-F238E27FC236}">
                  <a16:creationId xmlns:a16="http://schemas.microsoft.com/office/drawing/2014/main" id="{F5C511D9-1310-564E-B25B-547E2087EEE7}"/>
                </a:ext>
              </a:extLst>
            </p:cNvPr>
            <p:cNvSpPr txBox="1"/>
            <p:nvPr/>
          </p:nvSpPr>
          <p:spPr>
            <a:xfrm>
              <a:off x="3128639" y="4781789"/>
              <a:ext cx="45878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2400" dirty="0">
                  <a:solidFill>
                    <a:schemeClr val="accent2"/>
                  </a:solidFill>
                </a:rPr>
                <a:t>P</a:t>
              </a:r>
              <a:r>
                <a:rPr kumimoji="1" lang="en-US" altLang="zh-TW" sz="2400" baseline="-25000" dirty="0">
                  <a:solidFill>
                    <a:schemeClr val="accent2"/>
                  </a:solidFill>
                </a:rPr>
                <a:t>1</a:t>
              </a:r>
              <a:endParaRPr kumimoji="1" lang="zh-TW" altLang="en-US" sz="2400" baseline="-25000" dirty="0">
                <a:solidFill>
                  <a:schemeClr val="accent2"/>
                </a:solidFill>
              </a:endParaRPr>
            </a:p>
          </p:txBody>
        </p:sp>
        <p:sp>
          <p:nvSpPr>
            <p:cNvPr id="29" name="文字方塊 28">
              <a:extLst>
                <a:ext uri="{FF2B5EF4-FFF2-40B4-BE49-F238E27FC236}">
                  <a16:creationId xmlns:a16="http://schemas.microsoft.com/office/drawing/2014/main" id="{3F67A534-AFC4-3040-AAE4-15750AC0080E}"/>
                </a:ext>
              </a:extLst>
            </p:cNvPr>
            <p:cNvSpPr txBox="1"/>
            <p:nvPr/>
          </p:nvSpPr>
          <p:spPr>
            <a:xfrm>
              <a:off x="3128639" y="5357866"/>
              <a:ext cx="45878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2400" dirty="0">
                  <a:solidFill>
                    <a:schemeClr val="accent2"/>
                  </a:solidFill>
                </a:rPr>
                <a:t>P</a:t>
              </a:r>
              <a:r>
                <a:rPr kumimoji="1" lang="en-US" altLang="zh-TW" sz="2400" baseline="-25000" dirty="0">
                  <a:solidFill>
                    <a:schemeClr val="accent2"/>
                  </a:solidFill>
                </a:rPr>
                <a:t>2</a:t>
              </a:r>
              <a:endParaRPr kumimoji="1" lang="zh-TW" altLang="en-US" sz="2400" baseline="-25000" dirty="0">
                <a:solidFill>
                  <a:schemeClr val="accent2"/>
                </a:solidFill>
              </a:endParaRPr>
            </a:p>
          </p:txBody>
        </p:sp>
        <p:sp>
          <p:nvSpPr>
            <p:cNvPr id="30" name="文字方塊 29">
              <a:extLst>
                <a:ext uri="{FF2B5EF4-FFF2-40B4-BE49-F238E27FC236}">
                  <a16:creationId xmlns:a16="http://schemas.microsoft.com/office/drawing/2014/main" id="{D04C2E95-6143-B248-BA86-E80FD8B9336D}"/>
                </a:ext>
              </a:extLst>
            </p:cNvPr>
            <p:cNvSpPr txBox="1"/>
            <p:nvPr/>
          </p:nvSpPr>
          <p:spPr>
            <a:xfrm>
              <a:off x="3128639" y="5878761"/>
              <a:ext cx="45878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2400" dirty="0">
                  <a:solidFill>
                    <a:schemeClr val="accent2"/>
                  </a:solidFill>
                </a:rPr>
                <a:t>P</a:t>
              </a:r>
              <a:r>
                <a:rPr kumimoji="1" lang="en-US" altLang="zh-TW" sz="2400" baseline="-25000" dirty="0">
                  <a:solidFill>
                    <a:schemeClr val="accent2"/>
                  </a:solidFill>
                </a:rPr>
                <a:t>3</a:t>
              </a:r>
              <a:endParaRPr kumimoji="1" lang="zh-TW" altLang="en-US" sz="2400" baseline="-25000" dirty="0">
                <a:solidFill>
                  <a:schemeClr val="accent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2294838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4F94894F-5459-4F0D-B300-659C0867F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76204-31A9-4A2C-966B-5871E43C8161}" type="slidenum">
              <a:rPr lang="en-US" smtClean="0"/>
              <a:pPr/>
              <a:t>9</a:t>
            </a:fld>
            <a:endParaRPr lang="en-US" dirty="0"/>
          </a:p>
        </p:txBody>
      </p:sp>
      <p:cxnSp>
        <p:nvCxnSpPr>
          <p:cNvPr id="63" name="直線接點 62">
            <a:extLst>
              <a:ext uri="{FF2B5EF4-FFF2-40B4-BE49-F238E27FC236}">
                <a16:creationId xmlns:a16="http://schemas.microsoft.com/office/drawing/2014/main" id="{2F3E47DA-8B15-0B47-BF24-BB6FED88B958}"/>
              </a:ext>
            </a:extLst>
          </p:cNvPr>
          <p:cNvCxnSpPr>
            <a:cxnSpLocks/>
          </p:cNvCxnSpPr>
          <p:nvPr/>
        </p:nvCxnSpPr>
        <p:spPr>
          <a:xfrm>
            <a:off x="1869314" y="3781544"/>
            <a:ext cx="8598332" cy="0"/>
          </a:xfrm>
          <a:prstGeom prst="line">
            <a:avLst/>
          </a:prstGeom>
          <a:ln w="12700" cmpd="thinThick">
            <a:solidFill>
              <a:srgbClr val="9C1D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矩形 171">
            <a:extLst>
              <a:ext uri="{FF2B5EF4-FFF2-40B4-BE49-F238E27FC236}">
                <a16:creationId xmlns:a16="http://schemas.microsoft.com/office/drawing/2014/main" id="{6EA9743D-0AB3-1B45-9EA8-B0966AE50CF7}"/>
              </a:ext>
            </a:extLst>
          </p:cNvPr>
          <p:cNvSpPr/>
          <p:nvPr/>
        </p:nvSpPr>
        <p:spPr>
          <a:xfrm>
            <a:off x="537041" y="875207"/>
            <a:ext cx="6182398" cy="523220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kumimoji="1" lang="en" altLang="zh-TW" sz="2800" dirty="0">
                <a:latin typeface="+mn-ea"/>
              </a:rPr>
              <a:t>Methodology - </a:t>
            </a:r>
            <a:r>
              <a:rPr kumimoji="1" lang="en-US" altLang="zh-TW" sz="2800" dirty="0">
                <a:latin typeface="+mn-ea"/>
              </a:rPr>
              <a:t>network DEA model</a:t>
            </a:r>
          </a:p>
        </p:txBody>
      </p:sp>
      <p:sp>
        <p:nvSpPr>
          <p:cNvPr id="173" name="副標題 1">
            <a:extLst>
              <a:ext uri="{FF2B5EF4-FFF2-40B4-BE49-F238E27FC236}">
                <a16:creationId xmlns:a16="http://schemas.microsoft.com/office/drawing/2014/main" id="{E7A4B1DE-C20A-C04B-8C91-1CEB7629C04F}"/>
              </a:ext>
            </a:extLst>
          </p:cNvPr>
          <p:cNvSpPr txBox="1">
            <a:spLocks/>
          </p:cNvSpPr>
          <p:nvPr/>
        </p:nvSpPr>
        <p:spPr>
          <a:xfrm>
            <a:off x="537041" y="548624"/>
            <a:ext cx="4876623" cy="326583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zh-TW" sz="1200" dirty="0"/>
              <a:t>Efficiency Measure in Insurance Industry – A Network DEA Model</a:t>
            </a:r>
            <a:endParaRPr lang="zh-TW" altLang="en-US" sz="1200" dirty="0"/>
          </a:p>
        </p:txBody>
      </p:sp>
      <p:sp>
        <p:nvSpPr>
          <p:cNvPr id="174" name="文字方塊 173">
            <a:extLst>
              <a:ext uri="{FF2B5EF4-FFF2-40B4-BE49-F238E27FC236}">
                <a16:creationId xmlns:a16="http://schemas.microsoft.com/office/drawing/2014/main" id="{08DDEB83-2430-404C-B1EB-48B2D07CCB22}"/>
              </a:ext>
            </a:extLst>
          </p:cNvPr>
          <p:cNvSpPr txBox="1"/>
          <p:nvPr/>
        </p:nvSpPr>
        <p:spPr>
          <a:xfrm>
            <a:off x="6638285" y="1000101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CRS</a:t>
            </a:r>
            <a:endParaRPr kumimoji="1" lang="zh-TW" altLang="en-US" dirty="0"/>
          </a:p>
        </p:txBody>
      </p:sp>
      <p:pic>
        <p:nvPicPr>
          <p:cNvPr id="175" name="圖形 174">
            <a:extLst>
              <a:ext uri="{FF2B5EF4-FFF2-40B4-BE49-F238E27FC236}">
                <a16:creationId xmlns:a16="http://schemas.microsoft.com/office/drawing/2014/main" id="{04047208-275A-D142-9ACD-3E458D90E7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77100" y="1327912"/>
            <a:ext cx="7939598" cy="2364636"/>
          </a:xfrm>
          <a:prstGeom prst="rect">
            <a:avLst/>
          </a:prstGeom>
        </p:spPr>
      </p:pic>
      <p:pic>
        <p:nvPicPr>
          <p:cNvPr id="177" name="圖形 176">
            <a:extLst>
              <a:ext uri="{FF2B5EF4-FFF2-40B4-BE49-F238E27FC236}">
                <a16:creationId xmlns:a16="http://schemas.microsoft.com/office/drawing/2014/main" id="{F997A47C-E67D-2B4C-BD6A-4B8E833266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21966" y="3872424"/>
            <a:ext cx="8170717" cy="2559428"/>
          </a:xfrm>
          <a:prstGeom prst="rect">
            <a:avLst/>
          </a:prstGeom>
        </p:spPr>
      </p:pic>
      <p:grpSp>
        <p:nvGrpSpPr>
          <p:cNvPr id="178" name="群組 177">
            <a:extLst>
              <a:ext uri="{FF2B5EF4-FFF2-40B4-BE49-F238E27FC236}">
                <a16:creationId xmlns:a16="http://schemas.microsoft.com/office/drawing/2014/main" id="{5CA0C07E-4D73-D342-BAA0-519E3F804ADE}"/>
              </a:ext>
            </a:extLst>
          </p:cNvPr>
          <p:cNvGrpSpPr/>
          <p:nvPr/>
        </p:nvGrpSpPr>
        <p:grpSpPr>
          <a:xfrm>
            <a:off x="537041" y="-3715866"/>
            <a:ext cx="11156302" cy="3532908"/>
            <a:chOff x="639666" y="2324991"/>
            <a:chExt cx="11156302" cy="3532908"/>
          </a:xfrm>
        </p:grpSpPr>
        <p:sp>
          <p:nvSpPr>
            <p:cNvPr id="179" name="矩形 178">
              <a:extLst>
                <a:ext uri="{FF2B5EF4-FFF2-40B4-BE49-F238E27FC236}">
                  <a16:creationId xmlns:a16="http://schemas.microsoft.com/office/drawing/2014/main" id="{80A94003-37D2-434B-89AD-CA8E0ACB20D1}"/>
                </a:ext>
              </a:extLst>
            </p:cNvPr>
            <p:cNvSpPr/>
            <p:nvPr/>
          </p:nvSpPr>
          <p:spPr>
            <a:xfrm>
              <a:off x="1684405" y="2324991"/>
              <a:ext cx="9112828" cy="3532908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80" name="矩形 179">
                  <a:extLst>
                    <a:ext uri="{FF2B5EF4-FFF2-40B4-BE49-F238E27FC236}">
                      <a16:creationId xmlns:a16="http://schemas.microsoft.com/office/drawing/2014/main" id="{F2FA5141-0962-C241-A39E-6BE92DC5A91E}"/>
                    </a:ext>
                  </a:extLst>
                </p:cNvPr>
                <p:cNvSpPr/>
                <p:nvPr/>
              </p:nvSpPr>
              <p:spPr>
                <a:xfrm>
                  <a:off x="639666" y="4013106"/>
                  <a:ext cx="995785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400" i="0" dirty="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altLang="zh-TW" sz="2400" i="0" baseline="30000" dirty="0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r>
                    <a:rPr lang="en-US" altLang="zh-TW" sz="2400" dirty="0"/>
                    <a:t>,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400" i="0" dirty="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altLang="zh-TW" sz="2400" i="0" baseline="30000" dirty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r>
                    <a:rPr lang="en-US" altLang="zh-TW" sz="2400" dirty="0"/>
                    <a:t> </a:t>
                  </a:r>
                  <a:endParaRPr lang="zh-TW" altLang="en-US" sz="2400" dirty="0"/>
                </a:p>
              </p:txBody>
            </p:sp>
          </mc:Choice>
          <mc:Fallback>
            <p:sp>
              <p:nvSpPr>
                <p:cNvPr id="180" name="矩形 179">
                  <a:extLst>
                    <a:ext uri="{FF2B5EF4-FFF2-40B4-BE49-F238E27FC236}">
                      <a16:creationId xmlns:a16="http://schemas.microsoft.com/office/drawing/2014/main" id="{F2FA5141-0962-C241-A39E-6BE92DC5A91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9666" y="4013106"/>
                  <a:ext cx="995785" cy="461665"/>
                </a:xfrm>
                <a:prstGeom prst="rect">
                  <a:avLst/>
                </a:prstGeom>
                <a:blipFill>
                  <a:blip r:embed="rId6"/>
                  <a:stretch>
                    <a:fillRect l="-1266" t="-10811" b="-2973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81" name="矩形 180">
                  <a:extLst>
                    <a:ext uri="{FF2B5EF4-FFF2-40B4-BE49-F238E27FC236}">
                      <a16:creationId xmlns:a16="http://schemas.microsoft.com/office/drawing/2014/main" id="{11BF98D9-9865-5B4C-AB31-F2261A0FBC0F}"/>
                    </a:ext>
                  </a:extLst>
                </p:cNvPr>
                <p:cNvSpPr/>
                <p:nvPr/>
              </p:nvSpPr>
              <p:spPr>
                <a:xfrm>
                  <a:off x="2044463" y="4830289"/>
                  <a:ext cx="502061" cy="33291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TW" sz="1600" i="0" dirty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altLang="zh-TW" sz="1600" b="0" i="0" baseline="30000" dirty="0" smtClean="0">
                            <a:latin typeface="Cambria Math" panose="02040503050406030204" pitchFamily="18" charset="0"/>
                          </a:rPr>
                          <m:t>22</m:t>
                        </m:r>
                      </m:oMath>
                    </m:oMathPara>
                  </a14:m>
                  <a:endParaRPr lang="zh-TW" altLang="en-US" sz="1600" baseline="30000" dirty="0"/>
                </a:p>
              </p:txBody>
            </p:sp>
          </mc:Choice>
          <mc:Fallback>
            <p:sp>
              <p:nvSpPr>
                <p:cNvPr id="181" name="矩形 180">
                  <a:extLst>
                    <a:ext uri="{FF2B5EF4-FFF2-40B4-BE49-F238E27FC236}">
                      <a16:creationId xmlns:a16="http://schemas.microsoft.com/office/drawing/2014/main" id="{11BF98D9-9865-5B4C-AB31-F2261A0FBC0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44463" y="4830289"/>
                  <a:ext cx="502061" cy="33291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82" name="群組 181">
              <a:extLst>
                <a:ext uri="{FF2B5EF4-FFF2-40B4-BE49-F238E27FC236}">
                  <a16:creationId xmlns:a16="http://schemas.microsoft.com/office/drawing/2014/main" id="{AFFA88D8-6D76-D34A-8B1D-3D095D5964C0}"/>
                </a:ext>
              </a:extLst>
            </p:cNvPr>
            <p:cNvGrpSpPr/>
            <p:nvPr/>
          </p:nvGrpSpPr>
          <p:grpSpPr>
            <a:xfrm>
              <a:off x="3057292" y="3188907"/>
              <a:ext cx="736060" cy="720000"/>
              <a:chOff x="2857608" y="3995173"/>
              <a:chExt cx="1605112" cy="720000"/>
            </a:xfrm>
          </p:grpSpPr>
          <p:sp>
            <p:nvSpPr>
              <p:cNvPr id="220" name="矩形 219">
                <a:extLst>
                  <a:ext uri="{FF2B5EF4-FFF2-40B4-BE49-F238E27FC236}">
                    <a16:creationId xmlns:a16="http://schemas.microsoft.com/office/drawing/2014/main" id="{008E4942-86E3-5F42-BB31-065D9DD57905}"/>
                  </a:ext>
                </a:extLst>
              </p:cNvPr>
              <p:cNvSpPr/>
              <p:nvPr/>
            </p:nvSpPr>
            <p:spPr>
              <a:xfrm>
                <a:off x="2857608" y="3995173"/>
                <a:ext cx="1570091" cy="72000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21" name="矩形 220">
                    <a:extLst>
                      <a:ext uri="{FF2B5EF4-FFF2-40B4-BE49-F238E27FC236}">
                        <a16:creationId xmlns:a16="http://schemas.microsoft.com/office/drawing/2014/main" id="{B342AE97-2DF5-D442-BD5F-42818A777D77}"/>
                      </a:ext>
                    </a:extLst>
                  </p:cNvPr>
                  <p:cNvSpPr/>
                  <p:nvPr/>
                </p:nvSpPr>
                <p:spPr>
                  <a:xfrm>
                    <a:off x="3130182" y="4071161"/>
                    <a:ext cx="1332538" cy="52322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altLang="zh-TW" sz="2800" b="0" i="0" dirty="0" smtClean="0">
                              <a:latin typeface="Cambria Math" panose="02040503050406030204" pitchFamily="18" charset="0"/>
                            </a:rPr>
                            <m:t>P</m:t>
                          </m:r>
                          <m:r>
                            <a:rPr lang="en-US" altLang="zh-TW" sz="2800" i="0" baseline="-25000" dirty="0"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zh-TW" altLang="en-US" sz="2800" dirty="0"/>
                  </a:p>
                </p:txBody>
              </p:sp>
            </mc:Choice>
            <mc:Fallback>
              <p:sp>
                <p:nvSpPr>
                  <p:cNvPr id="221" name="矩形 220">
                    <a:extLst>
                      <a:ext uri="{FF2B5EF4-FFF2-40B4-BE49-F238E27FC236}">
                        <a16:creationId xmlns:a16="http://schemas.microsoft.com/office/drawing/2014/main" id="{B342AE97-2DF5-D442-BD5F-42818A777D7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30182" y="4071161"/>
                    <a:ext cx="1332538" cy="523220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4082" b="-4762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83" name="矩形 182">
                  <a:extLst>
                    <a:ext uri="{FF2B5EF4-FFF2-40B4-BE49-F238E27FC236}">
                      <a16:creationId xmlns:a16="http://schemas.microsoft.com/office/drawing/2014/main" id="{2B2977F1-47AB-DD41-B72D-59BBEB84D3C4}"/>
                    </a:ext>
                  </a:extLst>
                </p:cNvPr>
                <p:cNvSpPr/>
                <p:nvPr/>
              </p:nvSpPr>
              <p:spPr>
                <a:xfrm>
                  <a:off x="10797233" y="4002670"/>
                  <a:ext cx="998735" cy="45313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TW" sz="2400" dirty="0">
                            <a:latin typeface="Cambria Math" panose="02040503050406030204" pitchFamily="18" charset="0"/>
                          </a:rPr>
                          <m:t>Y</m:t>
                        </m:r>
                        <m:r>
                          <a:rPr lang="en-US" altLang="zh-TW" sz="2400" baseline="30000" dirty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TW" sz="240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400" i="1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zh-TW" sz="2400" b="0" i="0" dirty="0" smtClean="0">
                            <a:latin typeface="Cambria Math" panose="02040503050406030204" pitchFamily="18" charset="0"/>
                          </a:rPr>
                          <m:t>Y</m:t>
                        </m:r>
                        <m:r>
                          <a:rPr lang="en-US" altLang="zh-TW" sz="2400" b="0" i="0" baseline="30000" dirty="0" smtClean="0"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zh-TW" altLang="en-US" sz="2400" baseline="30000" dirty="0"/>
                </a:p>
              </p:txBody>
            </p:sp>
          </mc:Choice>
          <mc:Fallback>
            <p:sp>
              <p:nvSpPr>
                <p:cNvPr id="183" name="矩形 182">
                  <a:extLst>
                    <a:ext uri="{FF2B5EF4-FFF2-40B4-BE49-F238E27FC236}">
                      <a16:creationId xmlns:a16="http://schemas.microsoft.com/office/drawing/2014/main" id="{2B2977F1-47AB-DD41-B72D-59BBEB84D3C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97233" y="4002670"/>
                  <a:ext cx="998735" cy="453137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84" name="直線單箭頭接點 32">
              <a:extLst>
                <a:ext uri="{FF2B5EF4-FFF2-40B4-BE49-F238E27FC236}">
                  <a16:creationId xmlns:a16="http://schemas.microsoft.com/office/drawing/2014/main" id="{B1FA4560-83FB-2845-B9EF-D7464C9C8FB6}"/>
                </a:ext>
              </a:extLst>
            </p:cNvPr>
            <p:cNvCxnSpPr>
              <a:cxnSpLocks/>
            </p:cNvCxnSpPr>
            <p:nvPr/>
          </p:nvCxnSpPr>
          <p:spPr>
            <a:xfrm>
              <a:off x="4825225" y="4429700"/>
              <a:ext cx="770240" cy="0"/>
            </a:xfrm>
            <a:prstGeom prst="straightConnector1">
              <a:avLst/>
            </a:prstGeom>
            <a:ln w="41275">
              <a:solidFill>
                <a:schemeClr val="tx1"/>
              </a:solidFill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直線單箭頭接點 34">
              <a:extLst>
                <a:ext uri="{FF2B5EF4-FFF2-40B4-BE49-F238E27FC236}">
                  <a16:creationId xmlns:a16="http://schemas.microsoft.com/office/drawing/2014/main" id="{A5887F17-007A-1F40-94A0-5AF697255411}"/>
                </a:ext>
              </a:extLst>
            </p:cNvPr>
            <p:cNvCxnSpPr>
              <a:cxnSpLocks/>
              <a:endCxn id="214" idx="2"/>
            </p:cNvCxnSpPr>
            <p:nvPr/>
          </p:nvCxnSpPr>
          <p:spPr>
            <a:xfrm>
              <a:off x="1763378" y="4429700"/>
              <a:ext cx="1301944" cy="883955"/>
            </a:xfrm>
            <a:prstGeom prst="straightConnector1">
              <a:avLst/>
            </a:prstGeom>
            <a:ln w="41275">
              <a:solidFill>
                <a:schemeClr val="tx1"/>
              </a:solidFill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直線單箭頭接點 36">
              <a:extLst>
                <a:ext uri="{FF2B5EF4-FFF2-40B4-BE49-F238E27FC236}">
                  <a16:creationId xmlns:a16="http://schemas.microsoft.com/office/drawing/2014/main" id="{CD209E31-4D44-F847-83E2-0451436FFE9D}"/>
                </a:ext>
              </a:extLst>
            </p:cNvPr>
            <p:cNvCxnSpPr>
              <a:cxnSpLocks/>
            </p:cNvCxnSpPr>
            <p:nvPr/>
          </p:nvCxnSpPr>
          <p:spPr>
            <a:xfrm>
              <a:off x="10220545" y="4429700"/>
              <a:ext cx="1575423" cy="0"/>
            </a:xfrm>
            <a:prstGeom prst="straightConnector1">
              <a:avLst/>
            </a:prstGeom>
            <a:ln w="41275">
              <a:solidFill>
                <a:schemeClr val="tx1"/>
              </a:solidFill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直線單箭頭接點 37">
              <a:extLst>
                <a:ext uri="{FF2B5EF4-FFF2-40B4-BE49-F238E27FC236}">
                  <a16:creationId xmlns:a16="http://schemas.microsoft.com/office/drawing/2014/main" id="{097FE9DF-8625-1046-BF30-5D4E55CBED5D}"/>
                </a:ext>
              </a:extLst>
            </p:cNvPr>
            <p:cNvCxnSpPr>
              <a:cxnSpLocks/>
              <a:endCxn id="212" idx="2"/>
            </p:cNvCxnSpPr>
            <p:nvPr/>
          </p:nvCxnSpPr>
          <p:spPr>
            <a:xfrm>
              <a:off x="5563725" y="4436934"/>
              <a:ext cx="1118084" cy="876721"/>
            </a:xfrm>
            <a:prstGeom prst="straightConnector1">
              <a:avLst/>
            </a:prstGeom>
            <a:ln w="41275">
              <a:solidFill>
                <a:schemeClr val="tx1"/>
              </a:solidFill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直線單箭頭接點 38">
              <a:extLst>
                <a:ext uri="{FF2B5EF4-FFF2-40B4-BE49-F238E27FC236}">
                  <a16:creationId xmlns:a16="http://schemas.microsoft.com/office/drawing/2014/main" id="{8DE78C35-98AC-F044-A1A0-5274BF4AD0B1}"/>
                </a:ext>
              </a:extLst>
            </p:cNvPr>
            <p:cNvCxnSpPr>
              <a:cxnSpLocks/>
              <a:endCxn id="218" idx="1"/>
            </p:cNvCxnSpPr>
            <p:nvPr/>
          </p:nvCxnSpPr>
          <p:spPr>
            <a:xfrm flipV="1">
              <a:off x="5563725" y="3548907"/>
              <a:ext cx="1110054" cy="880794"/>
            </a:xfrm>
            <a:prstGeom prst="straightConnector1">
              <a:avLst/>
            </a:prstGeom>
            <a:ln w="41275">
              <a:solidFill>
                <a:schemeClr val="tx1"/>
              </a:solidFill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直線單箭頭接點 40">
              <a:extLst>
                <a:ext uri="{FF2B5EF4-FFF2-40B4-BE49-F238E27FC236}">
                  <a16:creationId xmlns:a16="http://schemas.microsoft.com/office/drawing/2014/main" id="{7CF7D545-B4C9-BC4E-816B-5C5130CAE06E}"/>
                </a:ext>
              </a:extLst>
            </p:cNvPr>
            <p:cNvCxnSpPr>
              <a:cxnSpLocks/>
              <a:endCxn id="220" idx="1"/>
            </p:cNvCxnSpPr>
            <p:nvPr/>
          </p:nvCxnSpPr>
          <p:spPr>
            <a:xfrm flipV="1">
              <a:off x="1763378" y="3548907"/>
              <a:ext cx="1293914" cy="888028"/>
            </a:xfrm>
            <a:prstGeom prst="straightConnector1">
              <a:avLst/>
            </a:prstGeom>
            <a:ln w="41275">
              <a:solidFill>
                <a:schemeClr val="tx1"/>
              </a:solidFill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直線單箭頭接點 41">
              <a:extLst>
                <a:ext uri="{FF2B5EF4-FFF2-40B4-BE49-F238E27FC236}">
                  <a16:creationId xmlns:a16="http://schemas.microsoft.com/office/drawing/2014/main" id="{75D051AA-3EC3-F840-8E68-CEEBE610C377}"/>
                </a:ext>
              </a:extLst>
            </p:cNvPr>
            <p:cNvCxnSpPr>
              <a:cxnSpLocks/>
              <a:stCxn id="220" idx="3"/>
            </p:cNvCxnSpPr>
            <p:nvPr/>
          </p:nvCxnSpPr>
          <p:spPr>
            <a:xfrm>
              <a:off x="3777292" y="3548907"/>
              <a:ext cx="1060991" cy="867192"/>
            </a:xfrm>
            <a:prstGeom prst="straightConnector1">
              <a:avLst/>
            </a:prstGeom>
            <a:ln w="41275">
              <a:solidFill>
                <a:schemeClr val="tx1"/>
              </a:solidFill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91" name="矩形 190">
                  <a:extLst>
                    <a:ext uri="{FF2B5EF4-FFF2-40B4-BE49-F238E27FC236}">
                      <a16:creationId xmlns:a16="http://schemas.microsoft.com/office/drawing/2014/main" id="{8B7964CE-8FFE-3847-9B6C-6B9D7F6F9D54}"/>
                    </a:ext>
                  </a:extLst>
                </p:cNvPr>
                <p:cNvSpPr/>
                <p:nvPr/>
              </p:nvSpPr>
              <p:spPr>
                <a:xfrm>
                  <a:off x="1910357" y="3649591"/>
                  <a:ext cx="770275" cy="33291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TW" sz="1600" i="0" dirty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altLang="zh-TW" sz="1600" i="0" baseline="30000" dirty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TW" sz="1600" i="0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1600" i="0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zh-TW" sz="1600" i="0" dirty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altLang="zh-TW" sz="1600" i="0" baseline="30000" dirty="0">
                            <a:latin typeface="Cambria Math" panose="02040503050406030204" pitchFamily="18" charset="0"/>
                          </a:rPr>
                          <m:t>21</m:t>
                        </m:r>
                      </m:oMath>
                    </m:oMathPara>
                  </a14:m>
                  <a:endParaRPr lang="zh-TW" altLang="en-US" sz="1600" baseline="30000" dirty="0"/>
                </a:p>
              </p:txBody>
            </p:sp>
          </mc:Choice>
          <mc:Fallback>
            <p:sp>
              <p:nvSpPr>
                <p:cNvPr id="191" name="矩形 190">
                  <a:extLst>
                    <a:ext uri="{FF2B5EF4-FFF2-40B4-BE49-F238E27FC236}">
                      <a16:creationId xmlns:a16="http://schemas.microsoft.com/office/drawing/2014/main" id="{8B7964CE-8FFE-3847-9B6C-6B9D7F6F9D5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10357" y="3649591"/>
                  <a:ext cx="770275" cy="33291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92" name="矩形 191">
                  <a:extLst>
                    <a:ext uri="{FF2B5EF4-FFF2-40B4-BE49-F238E27FC236}">
                      <a16:creationId xmlns:a16="http://schemas.microsoft.com/office/drawing/2014/main" id="{22D1B3D8-F64B-0B40-A9A9-A055A746E8C0}"/>
                    </a:ext>
                  </a:extLst>
                </p:cNvPr>
                <p:cNvSpPr/>
                <p:nvPr/>
              </p:nvSpPr>
              <p:spPr>
                <a:xfrm>
                  <a:off x="4193843" y="3651455"/>
                  <a:ext cx="943976" cy="33784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1600" b="0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p>
                              <m:sSupPr>
                                <m:ctrlPr>
                                  <a:rPr lang="en-US" altLang="zh-TW" sz="1600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TW" sz="1600" dirty="0">
                                    <a:latin typeface="Cambria Math" panose="02040503050406030204" pitchFamily="18" charset="0"/>
                                  </a:rPr>
                                  <m:t>Z</m:t>
                                </m:r>
                              </m:e>
                              <m:sup>
                                <m:r>
                                  <a:rPr lang="en-US" altLang="zh-TW" sz="1600" dirty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altLang="zh-TW" sz="1600" dirty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TW" sz="1600" dirty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p>
                            </m:sSup>
                            <m:r>
                              <a:rPr lang="en-US" altLang="zh-TW" sz="1600" i="1" dirty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1600" i="1" dirty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altLang="zh-TW" sz="1600" i="0" dirty="0"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  <m:sup>
                            <m:r>
                              <a:rPr lang="en-US" altLang="zh-TW" sz="1600" i="0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zh-TW" sz="1600" i="0" dirty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1600" i="0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zh-TW" altLang="en-US" sz="1600" baseline="30000" dirty="0"/>
                </a:p>
              </p:txBody>
            </p:sp>
          </mc:Choice>
          <mc:Fallback>
            <p:sp>
              <p:nvSpPr>
                <p:cNvPr id="192" name="矩形 191">
                  <a:extLst>
                    <a:ext uri="{FF2B5EF4-FFF2-40B4-BE49-F238E27FC236}">
                      <a16:creationId xmlns:a16="http://schemas.microsoft.com/office/drawing/2014/main" id="{22D1B3D8-F64B-0B40-A9A9-A055A746E8C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93843" y="3651455"/>
                  <a:ext cx="943976" cy="337849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93" name="矩形 192">
                  <a:extLst>
                    <a:ext uri="{FF2B5EF4-FFF2-40B4-BE49-F238E27FC236}">
                      <a16:creationId xmlns:a16="http://schemas.microsoft.com/office/drawing/2014/main" id="{34E316AC-F3DC-6149-BC37-D449AC138DC5}"/>
                    </a:ext>
                  </a:extLst>
                </p:cNvPr>
                <p:cNvSpPr/>
                <p:nvPr/>
              </p:nvSpPr>
              <p:spPr>
                <a:xfrm>
                  <a:off x="7891994" y="4827820"/>
                  <a:ext cx="543226" cy="33784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1600" b="0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zh-TW" sz="1600" i="0" dirty="0"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  <m:sup>
                            <m:r>
                              <a:rPr lang="en-US" altLang="zh-TW" sz="1600" i="0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zh-TW" sz="1600" i="0" dirty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1600" i="0" dirty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oMath>
                    </m:oMathPara>
                  </a14:m>
                  <a:endParaRPr lang="zh-TW" altLang="en-US" sz="1600" baseline="30000" dirty="0"/>
                </a:p>
              </p:txBody>
            </p:sp>
          </mc:Choice>
          <mc:Fallback>
            <p:sp>
              <p:nvSpPr>
                <p:cNvPr id="193" name="矩形 192">
                  <a:extLst>
                    <a:ext uri="{FF2B5EF4-FFF2-40B4-BE49-F238E27FC236}">
                      <a16:creationId xmlns:a16="http://schemas.microsoft.com/office/drawing/2014/main" id="{34E316AC-F3DC-6149-BC37-D449AC138DC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91994" y="4827820"/>
                  <a:ext cx="543226" cy="337849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94" name="矩形 193">
                  <a:extLst>
                    <a:ext uri="{FF2B5EF4-FFF2-40B4-BE49-F238E27FC236}">
                      <a16:creationId xmlns:a16="http://schemas.microsoft.com/office/drawing/2014/main" id="{72A620FA-9CBF-E740-8D03-8B30F079989C}"/>
                    </a:ext>
                  </a:extLst>
                </p:cNvPr>
                <p:cNvSpPr/>
                <p:nvPr/>
              </p:nvSpPr>
              <p:spPr>
                <a:xfrm>
                  <a:off x="7889814" y="3651455"/>
                  <a:ext cx="547586" cy="33784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1600" b="0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zh-TW" sz="1600" i="0" dirty="0"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  <m:sup>
                            <m:r>
                              <a:rPr lang="en-US" altLang="zh-TW" sz="1600" i="0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zh-TW" sz="1600" i="0" dirty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1600" i="0" dirty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oMath>
                    </m:oMathPara>
                  </a14:m>
                  <a:endParaRPr lang="zh-TW" altLang="en-US" sz="1600" baseline="30000" dirty="0"/>
                </a:p>
              </p:txBody>
            </p:sp>
          </mc:Choice>
          <mc:Fallback>
            <p:sp>
              <p:nvSpPr>
                <p:cNvPr id="194" name="矩形 193">
                  <a:extLst>
                    <a:ext uri="{FF2B5EF4-FFF2-40B4-BE49-F238E27FC236}">
                      <a16:creationId xmlns:a16="http://schemas.microsoft.com/office/drawing/2014/main" id="{72A620FA-9CBF-E740-8D03-8B30F079989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89814" y="3651455"/>
                  <a:ext cx="547586" cy="337849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95" name="群組 194">
              <a:extLst>
                <a:ext uri="{FF2B5EF4-FFF2-40B4-BE49-F238E27FC236}">
                  <a16:creationId xmlns:a16="http://schemas.microsoft.com/office/drawing/2014/main" id="{CECD6755-5857-6147-BDBB-F993E3DDA046}"/>
                </a:ext>
              </a:extLst>
            </p:cNvPr>
            <p:cNvGrpSpPr/>
            <p:nvPr/>
          </p:nvGrpSpPr>
          <p:grpSpPr>
            <a:xfrm>
              <a:off x="6673779" y="3188907"/>
              <a:ext cx="736060" cy="720000"/>
              <a:chOff x="2857608" y="3995173"/>
              <a:chExt cx="1605112" cy="720000"/>
            </a:xfrm>
          </p:grpSpPr>
          <p:sp>
            <p:nvSpPr>
              <p:cNvPr id="218" name="矩形 217">
                <a:extLst>
                  <a:ext uri="{FF2B5EF4-FFF2-40B4-BE49-F238E27FC236}">
                    <a16:creationId xmlns:a16="http://schemas.microsoft.com/office/drawing/2014/main" id="{32CD83A8-8DEB-8842-86CC-E4F36AC02E6C}"/>
                  </a:ext>
                </a:extLst>
              </p:cNvPr>
              <p:cNvSpPr/>
              <p:nvPr/>
            </p:nvSpPr>
            <p:spPr>
              <a:xfrm>
                <a:off x="2857608" y="3995173"/>
                <a:ext cx="1570091" cy="72000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19" name="矩形 218">
                    <a:extLst>
                      <a:ext uri="{FF2B5EF4-FFF2-40B4-BE49-F238E27FC236}">
                        <a16:creationId xmlns:a16="http://schemas.microsoft.com/office/drawing/2014/main" id="{9D8D6E1C-E5B5-BF4A-97FB-36667B2B2688}"/>
                      </a:ext>
                    </a:extLst>
                  </p:cNvPr>
                  <p:cNvSpPr/>
                  <p:nvPr/>
                </p:nvSpPr>
                <p:spPr>
                  <a:xfrm>
                    <a:off x="3130182" y="4071161"/>
                    <a:ext cx="1332538" cy="52322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altLang="zh-TW" sz="2800" b="0" i="0" dirty="0" smtClean="0">
                              <a:latin typeface="Cambria Math" panose="02040503050406030204" pitchFamily="18" charset="0"/>
                            </a:rPr>
                            <m:t>P</m:t>
                          </m:r>
                          <m:r>
                            <a:rPr lang="en-US" altLang="zh-TW" sz="2800" i="1" baseline="-25000" dirty="0">
                              <a:latin typeface="Cambria Math" panose="02040503050406030204" pitchFamily="18" charset="0"/>
                            </a:rPr>
                            <m:t>2</m:t>
                          </m:r>
                        </m:oMath>
                      </m:oMathPara>
                    </a14:m>
                    <a:endParaRPr lang="zh-TW" altLang="en-US" sz="2800" dirty="0"/>
                  </a:p>
                </p:txBody>
              </p:sp>
            </mc:Choice>
            <mc:Fallback>
              <p:sp>
                <p:nvSpPr>
                  <p:cNvPr id="219" name="矩形 218">
                    <a:extLst>
                      <a:ext uri="{FF2B5EF4-FFF2-40B4-BE49-F238E27FC236}">
                        <a16:creationId xmlns:a16="http://schemas.microsoft.com/office/drawing/2014/main" id="{9D8D6E1C-E5B5-BF4A-97FB-36667B2B268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30182" y="4071161"/>
                    <a:ext cx="1332538" cy="523220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l="-4082" b="-4762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96" name="群組 195">
              <a:extLst>
                <a:ext uri="{FF2B5EF4-FFF2-40B4-BE49-F238E27FC236}">
                  <a16:creationId xmlns:a16="http://schemas.microsoft.com/office/drawing/2014/main" id="{C50EB962-9330-6941-B1E7-F812AEC68910}"/>
                </a:ext>
              </a:extLst>
            </p:cNvPr>
            <p:cNvGrpSpPr/>
            <p:nvPr/>
          </p:nvGrpSpPr>
          <p:grpSpPr>
            <a:xfrm>
              <a:off x="9500545" y="4072862"/>
              <a:ext cx="736060" cy="720000"/>
              <a:chOff x="2857608" y="3995173"/>
              <a:chExt cx="1605112" cy="720000"/>
            </a:xfrm>
          </p:grpSpPr>
          <p:sp>
            <p:nvSpPr>
              <p:cNvPr id="216" name="矩形 215">
                <a:extLst>
                  <a:ext uri="{FF2B5EF4-FFF2-40B4-BE49-F238E27FC236}">
                    <a16:creationId xmlns:a16="http://schemas.microsoft.com/office/drawing/2014/main" id="{E0BCE6C8-2F4E-884A-9381-ED2724AD3F99}"/>
                  </a:ext>
                </a:extLst>
              </p:cNvPr>
              <p:cNvSpPr/>
              <p:nvPr/>
            </p:nvSpPr>
            <p:spPr>
              <a:xfrm>
                <a:off x="2857608" y="3995173"/>
                <a:ext cx="1570091" cy="72000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17" name="矩形 216">
                    <a:extLst>
                      <a:ext uri="{FF2B5EF4-FFF2-40B4-BE49-F238E27FC236}">
                        <a16:creationId xmlns:a16="http://schemas.microsoft.com/office/drawing/2014/main" id="{93560838-9183-7547-A3A8-7AF3DBDA6757}"/>
                      </a:ext>
                    </a:extLst>
                  </p:cNvPr>
                  <p:cNvSpPr/>
                  <p:nvPr/>
                </p:nvSpPr>
                <p:spPr>
                  <a:xfrm>
                    <a:off x="3130182" y="4071161"/>
                    <a:ext cx="1332538" cy="52322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altLang="zh-TW" sz="2800" b="0" i="0" dirty="0" smtClean="0">
                              <a:latin typeface="Cambria Math" panose="02040503050406030204" pitchFamily="18" charset="0"/>
                            </a:rPr>
                            <m:t>P</m:t>
                          </m:r>
                          <m:r>
                            <a:rPr lang="en-US" altLang="zh-TW" sz="2800" i="1" baseline="-25000" dirty="0">
                              <a:latin typeface="Cambria Math" panose="02040503050406030204" pitchFamily="18" charset="0"/>
                            </a:rPr>
                            <m:t>3</m:t>
                          </m:r>
                        </m:oMath>
                      </m:oMathPara>
                    </a14:m>
                    <a:endParaRPr lang="zh-TW" altLang="en-US" sz="2800" dirty="0"/>
                  </a:p>
                </p:txBody>
              </p:sp>
            </mc:Choice>
            <mc:Fallback>
              <p:sp>
                <p:nvSpPr>
                  <p:cNvPr id="217" name="矩形 216">
                    <a:extLst>
                      <a:ext uri="{FF2B5EF4-FFF2-40B4-BE49-F238E27FC236}">
                        <a16:creationId xmlns:a16="http://schemas.microsoft.com/office/drawing/2014/main" id="{93560838-9183-7547-A3A8-7AF3DBDA675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30182" y="4071161"/>
                    <a:ext cx="1332538" cy="523220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l="-4082" b="-7317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97" name="群組 196">
              <a:extLst>
                <a:ext uri="{FF2B5EF4-FFF2-40B4-BE49-F238E27FC236}">
                  <a16:creationId xmlns:a16="http://schemas.microsoft.com/office/drawing/2014/main" id="{9AA00084-37E4-EC4D-911F-E214B922AAAF}"/>
                </a:ext>
              </a:extLst>
            </p:cNvPr>
            <p:cNvGrpSpPr/>
            <p:nvPr/>
          </p:nvGrpSpPr>
          <p:grpSpPr>
            <a:xfrm>
              <a:off x="3065322" y="4953655"/>
              <a:ext cx="720000" cy="720000"/>
              <a:chOff x="2755093" y="5351307"/>
              <a:chExt cx="720000" cy="720000"/>
            </a:xfrm>
          </p:grpSpPr>
          <p:sp>
            <p:nvSpPr>
              <p:cNvPr id="214" name="橢圓 213">
                <a:extLst>
                  <a:ext uri="{FF2B5EF4-FFF2-40B4-BE49-F238E27FC236}">
                    <a16:creationId xmlns:a16="http://schemas.microsoft.com/office/drawing/2014/main" id="{D5B8DFC9-F5BA-C140-826B-824BAFF90A8F}"/>
                  </a:ext>
                </a:extLst>
              </p:cNvPr>
              <p:cNvSpPr/>
              <p:nvPr/>
            </p:nvSpPr>
            <p:spPr>
              <a:xfrm>
                <a:off x="2755093" y="5351307"/>
                <a:ext cx="720000" cy="720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15" name="矩形 214">
                    <a:extLst>
                      <a:ext uri="{FF2B5EF4-FFF2-40B4-BE49-F238E27FC236}">
                        <a16:creationId xmlns:a16="http://schemas.microsoft.com/office/drawing/2014/main" id="{91D3BA82-1C16-8B4E-840F-88FB983A2DB1}"/>
                      </a:ext>
                    </a:extLst>
                  </p:cNvPr>
                  <p:cNvSpPr/>
                  <p:nvPr/>
                </p:nvSpPr>
                <p:spPr>
                  <a:xfrm>
                    <a:off x="2867676" y="5411518"/>
                    <a:ext cx="606255" cy="52322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altLang="zh-TW" sz="2800" i="1" dirty="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US" altLang="zh-TW" sz="2800" i="0" baseline="-25000" dirty="0"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zh-TW" altLang="en-US" sz="2800" dirty="0"/>
                  </a:p>
                </p:txBody>
              </p:sp>
            </mc:Choice>
            <mc:Fallback>
              <p:sp>
                <p:nvSpPr>
                  <p:cNvPr id="215" name="矩形 214">
                    <a:extLst>
                      <a:ext uri="{FF2B5EF4-FFF2-40B4-BE49-F238E27FC236}">
                        <a16:creationId xmlns:a16="http://schemas.microsoft.com/office/drawing/2014/main" id="{91D3BA82-1C16-8B4E-840F-88FB983A2DB1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867676" y="5411518"/>
                    <a:ext cx="606255" cy="523220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 l="-4082" b="-4762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98" name="群組 197">
              <a:extLst>
                <a:ext uri="{FF2B5EF4-FFF2-40B4-BE49-F238E27FC236}">
                  <a16:creationId xmlns:a16="http://schemas.microsoft.com/office/drawing/2014/main" id="{2719B377-F638-6F4D-84AB-6A71250898C4}"/>
                </a:ext>
              </a:extLst>
            </p:cNvPr>
            <p:cNvGrpSpPr/>
            <p:nvPr/>
          </p:nvGrpSpPr>
          <p:grpSpPr>
            <a:xfrm>
              <a:off x="6681809" y="4953655"/>
              <a:ext cx="720000" cy="720000"/>
              <a:chOff x="2755093" y="5351307"/>
              <a:chExt cx="720000" cy="720000"/>
            </a:xfrm>
          </p:grpSpPr>
          <p:sp>
            <p:nvSpPr>
              <p:cNvPr id="212" name="橢圓 211">
                <a:extLst>
                  <a:ext uri="{FF2B5EF4-FFF2-40B4-BE49-F238E27FC236}">
                    <a16:creationId xmlns:a16="http://schemas.microsoft.com/office/drawing/2014/main" id="{CE82D9C8-E2EC-7849-86FF-028850ABB870}"/>
                  </a:ext>
                </a:extLst>
              </p:cNvPr>
              <p:cNvSpPr/>
              <p:nvPr/>
            </p:nvSpPr>
            <p:spPr>
              <a:xfrm>
                <a:off x="2755093" y="5351307"/>
                <a:ext cx="720000" cy="720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13" name="矩形 212">
                    <a:extLst>
                      <a:ext uri="{FF2B5EF4-FFF2-40B4-BE49-F238E27FC236}">
                        <a16:creationId xmlns:a16="http://schemas.microsoft.com/office/drawing/2014/main" id="{2833C520-8A6B-E341-B48F-D9CB4D686D40}"/>
                      </a:ext>
                    </a:extLst>
                  </p:cNvPr>
                  <p:cNvSpPr/>
                  <p:nvPr/>
                </p:nvSpPr>
                <p:spPr>
                  <a:xfrm>
                    <a:off x="2867676" y="5411518"/>
                    <a:ext cx="606255" cy="52322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altLang="zh-TW" sz="2800" i="1" dirty="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US" altLang="zh-TW" sz="2800" i="1" baseline="-25000" dirty="0">
                              <a:latin typeface="Cambria Math" panose="02040503050406030204" pitchFamily="18" charset="0"/>
                            </a:rPr>
                            <m:t>2</m:t>
                          </m:r>
                        </m:oMath>
                      </m:oMathPara>
                    </a14:m>
                    <a:endParaRPr lang="zh-TW" altLang="en-US" sz="2800" dirty="0"/>
                  </a:p>
                </p:txBody>
              </p:sp>
            </mc:Choice>
            <mc:Fallback>
              <p:sp>
                <p:nvSpPr>
                  <p:cNvPr id="213" name="矩形 212">
                    <a:extLst>
                      <a:ext uri="{FF2B5EF4-FFF2-40B4-BE49-F238E27FC236}">
                        <a16:creationId xmlns:a16="http://schemas.microsoft.com/office/drawing/2014/main" id="{2833C520-8A6B-E341-B48F-D9CB4D686D40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867676" y="5411518"/>
                    <a:ext cx="606255" cy="523220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 l="-6250" b="-4762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99" name="直線單箭頭接點 40">
              <a:extLst>
                <a:ext uri="{FF2B5EF4-FFF2-40B4-BE49-F238E27FC236}">
                  <a16:creationId xmlns:a16="http://schemas.microsoft.com/office/drawing/2014/main" id="{23684DA1-F84C-6B49-A91F-92D144325CD3}"/>
                </a:ext>
              </a:extLst>
            </p:cNvPr>
            <p:cNvCxnSpPr>
              <a:cxnSpLocks/>
              <a:stCxn id="214" idx="6"/>
            </p:cNvCxnSpPr>
            <p:nvPr/>
          </p:nvCxnSpPr>
          <p:spPr>
            <a:xfrm flipV="1">
              <a:off x="3785322" y="4436935"/>
              <a:ext cx="1039903" cy="876720"/>
            </a:xfrm>
            <a:prstGeom prst="straightConnector1">
              <a:avLst/>
            </a:prstGeom>
            <a:ln w="41275">
              <a:solidFill>
                <a:schemeClr val="tx1"/>
              </a:solidFill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00" name="矩形 199">
                  <a:extLst>
                    <a:ext uri="{FF2B5EF4-FFF2-40B4-BE49-F238E27FC236}">
                      <a16:creationId xmlns:a16="http://schemas.microsoft.com/office/drawing/2014/main" id="{02BCBF2F-C538-B648-BC70-307693059383}"/>
                    </a:ext>
                  </a:extLst>
                </p:cNvPr>
                <p:cNvSpPr/>
                <p:nvPr/>
              </p:nvSpPr>
              <p:spPr>
                <a:xfrm>
                  <a:off x="4222382" y="4830289"/>
                  <a:ext cx="502061" cy="33291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TW" sz="1600" i="0" dirty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altLang="zh-TW" sz="1600" b="0" i="0" baseline="30000" dirty="0" smtClean="0">
                            <a:latin typeface="Cambria Math" panose="02040503050406030204" pitchFamily="18" charset="0"/>
                          </a:rPr>
                          <m:t>22</m:t>
                        </m:r>
                      </m:oMath>
                    </m:oMathPara>
                  </a14:m>
                  <a:endParaRPr lang="zh-TW" altLang="en-US" sz="1600" baseline="30000" dirty="0"/>
                </a:p>
              </p:txBody>
            </p:sp>
          </mc:Choice>
          <mc:Fallback>
            <p:sp>
              <p:nvSpPr>
                <p:cNvPr id="200" name="矩形 199">
                  <a:extLst>
                    <a:ext uri="{FF2B5EF4-FFF2-40B4-BE49-F238E27FC236}">
                      <a16:creationId xmlns:a16="http://schemas.microsoft.com/office/drawing/2014/main" id="{02BCBF2F-C538-B648-BC70-30769305938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22382" y="4830289"/>
                  <a:ext cx="502061" cy="332912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01" name="矩形 200">
                  <a:extLst>
                    <a:ext uri="{FF2B5EF4-FFF2-40B4-BE49-F238E27FC236}">
                      <a16:creationId xmlns:a16="http://schemas.microsoft.com/office/drawing/2014/main" id="{028CC260-3609-224F-875F-41F9AEF6E49E}"/>
                    </a:ext>
                  </a:extLst>
                </p:cNvPr>
                <p:cNvSpPr/>
                <p:nvPr/>
              </p:nvSpPr>
              <p:spPr>
                <a:xfrm>
                  <a:off x="5455831" y="3645487"/>
                  <a:ext cx="920445" cy="33784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1600" b="0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zh-TW" sz="1600" dirty="0">
                                <a:latin typeface="Cambria Math" panose="02040503050406030204" pitchFamily="18" charset="0"/>
                              </a:rPr>
                              <m:t>X</m:t>
                            </m:r>
                            <m:r>
                              <a:rPr lang="en-US" altLang="zh-TW" sz="1600" baseline="30000" dirty="0">
                                <a:latin typeface="Cambria Math" panose="02040503050406030204" pitchFamily="18" charset="0"/>
                              </a:rPr>
                              <m:t>22</m:t>
                            </m:r>
                            <m:r>
                              <m:rPr>
                                <m:nor/>
                              </m:rPr>
                              <a:rPr lang="zh-TW" altLang="en-US" sz="1600" baseline="30000" dirty="0"/>
                              <m:t> </m:t>
                            </m:r>
                            <m:r>
                              <a:rPr lang="en-US" altLang="zh-TW" sz="1600" i="1" dirty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1600" i="1" dirty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altLang="zh-TW" sz="1600" i="0" dirty="0"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  <m:sup>
                            <m:r>
                              <a:rPr lang="en-US" altLang="zh-TW" sz="1600" i="0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zh-TW" sz="1600" i="0" dirty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1600" i="0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zh-TW" altLang="en-US" sz="1600" baseline="30000" dirty="0"/>
                </a:p>
              </p:txBody>
            </p:sp>
          </mc:Choice>
          <mc:Fallback>
            <p:sp>
              <p:nvSpPr>
                <p:cNvPr id="201" name="矩形 200">
                  <a:extLst>
                    <a:ext uri="{FF2B5EF4-FFF2-40B4-BE49-F238E27FC236}">
                      <a16:creationId xmlns:a16="http://schemas.microsoft.com/office/drawing/2014/main" id="{028CC260-3609-224F-875F-41F9AEF6E49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55831" y="3645487"/>
                  <a:ext cx="920445" cy="337849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02" name="直線單箭頭接點 32">
              <a:extLst>
                <a:ext uri="{FF2B5EF4-FFF2-40B4-BE49-F238E27FC236}">
                  <a16:creationId xmlns:a16="http://schemas.microsoft.com/office/drawing/2014/main" id="{23939746-CF96-5741-BACF-C71B079DCFD8}"/>
                </a:ext>
              </a:extLst>
            </p:cNvPr>
            <p:cNvCxnSpPr>
              <a:cxnSpLocks/>
            </p:cNvCxnSpPr>
            <p:nvPr/>
          </p:nvCxnSpPr>
          <p:spPr>
            <a:xfrm>
              <a:off x="684885" y="4429700"/>
              <a:ext cx="1083065" cy="0"/>
            </a:xfrm>
            <a:prstGeom prst="straightConnector1">
              <a:avLst/>
            </a:prstGeom>
            <a:ln w="41275">
              <a:solidFill>
                <a:schemeClr val="tx1"/>
              </a:solidFill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03" name="矩形 202">
                  <a:extLst>
                    <a:ext uri="{FF2B5EF4-FFF2-40B4-BE49-F238E27FC236}">
                      <a16:creationId xmlns:a16="http://schemas.microsoft.com/office/drawing/2014/main" id="{E9D25943-7DE0-BD43-93BA-684F2CAA85FC}"/>
                    </a:ext>
                  </a:extLst>
                </p:cNvPr>
                <p:cNvSpPr/>
                <p:nvPr/>
              </p:nvSpPr>
              <p:spPr>
                <a:xfrm>
                  <a:off x="5650220" y="4812079"/>
                  <a:ext cx="65986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zh-TW" dirty="0"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  <m:sup>
                            <m:r>
                              <a:rPr lang="en-US" altLang="zh-TW" dirty="0">
                                <a:latin typeface="Cambria Math" panose="02040503050406030204" pitchFamily="18" charset="0"/>
                              </a:rPr>
                              <m:t>1,3</m:t>
                            </m:r>
                          </m:sup>
                        </m:sSup>
                        <m:r>
                          <a:rPr lang="en-US" altLang="zh-TW" i="1" dirty="0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>
            <p:sp>
              <p:nvSpPr>
                <p:cNvPr id="203" name="矩形 202">
                  <a:extLst>
                    <a:ext uri="{FF2B5EF4-FFF2-40B4-BE49-F238E27FC236}">
                      <a16:creationId xmlns:a16="http://schemas.microsoft.com/office/drawing/2014/main" id="{E9D25943-7DE0-BD43-93BA-684F2CAA85F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50220" y="4812079"/>
                  <a:ext cx="659861" cy="369332"/>
                </a:xfrm>
                <a:prstGeom prst="rect">
                  <a:avLst/>
                </a:prstGeom>
                <a:blipFill>
                  <a:blip r:embed="rId20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04" name="直線單箭頭接點 32">
              <a:extLst>
                <a:ext uri="{FF2B5EF4-FFF2-40B4-BE49-F238E27FC236}">
                  <a16:creationId xmlns:a16="http://schemas.microsoft.com/office/drawing/2014/main" id="{E6B412A6-1B6F-5045-AE2D-5178F3547301}"/>
                </a:ext>
              </a:extLst>
            </p:cNvPr>
            <p:cNvCxnSpPr>
              <a:cxnSpLocks/>
            </p:cNvCxnSpPr>
            <p:nvPr/>
          </p:nvCxnSpPr>
          <p:spPr>
            <a:xfrm>
              <a:off x="8513998" y="4429700"/>
              <a:ext cx="986547" cy="0"/>
            </a:xfrm>
            <a:prstGeom prst="straightConnector1">
              <a:avLst/>
            </a:prstGeom>
            <a:ln w="41275">
              <a:solidFill>
                <a:schemeClr val="tx1"/>
              </a:solidFill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直線單箭頭接點 41">
              <a:extLst>
                <a:ext uri="{FF2B5EF4-FFF2-40B4-BE49-F238E27FC236}">
                  <a16:creationId xmlns:a16="http://schemas.microsoft.com/office/drawing/2014/main" id="{DC6CC48B-21FA-7942-8E45-B7C2E217E8A7}"/>
                </a:ext>
              </a:extLst>
            </p:cNvPr>
            <p:cNvCxnSpPr>
              <a:cxnSpLocks/>
              <a:stCxn id="218" idx="3"/>
            </p:cNvCxnSpPr>
            <p:nvPr/>
          </p:nvCxnSpPr>
          <p:spPr>
            <a:xfrm>
              <a:off x="7393779" y="3548907"/>
              <a:ext cx="1120218" cy="876721"/>
            </a:xfrm>
            <a:prstGeom prst="straightConnector1">
              <a:avLst/>
            </a:prstGeom>
            <a:ln w="41275">
              <a:solidFill>
                <a:schemeClr val="tx1"/>
              </a:solidFill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直線單箭頭接點 40">
              <a:extLst>
                <a:ext uri="{FF2B5EF4-FFF2-40B4-BE49-F238E27FC236}">
                  <a16:creationId xmlns:a16="http://schemas.microsoft.com/office/drawing/2014/main" id="{C2376124-EC15-B442-B1EC-8F444E1657AF}"/>
                </a:ext>
              </a:extLst>
            </p:cNvPr>
            <p:cNvCxnSpPr>
              <a:cxnSpLocks/>
              <a:stCxn id="212" idx="6"/>
            </p:cNvCxnSpPr>
            <p:nvPr/>
          </p:nvCxnSpPr>
          <p:spPr>
            <a:xfrm flipV="1">
              <a:off x="7401809" y="4432863"/>
              <a:ext cx="1112187" cy="880792"/>
            </a:xfrm>
            <a:prstGeom prst="straightConnector1">
              <a:avLst/>
            </a:prstGeom>
            <a:ln w="41275">
              <a:solidFill>
                <a:schemeClr val="tx1"/>
              </a:solidFill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直線單箭頭接點 41">
              <a:extLst>
                <a:ext uri="{FF2B5EF4-FFF2-40B4-BE49-F238E27FC236}">
                  <a16:creationId xmlns:a16="http://schemas.microsoft.com/office/drawing/2014/main" id="{5DBCE6E6-1EB8-4641-9ACC-CC66919FF28E}"/>
                </a:ext>
              </a:extLst>
            </p:cNvPr>
            <p:cNvCxnSpPr>
              <a:cxnSpLocks/>
            </p:cNvCxnSpPr>
            <p:nvPr/>
          </p:nvCxnSpPr>
          <p:spPr>
            <a:xfrm>
              <a:off x="5166257" y="2324991"/>
              <a:ext cx="0" cy="3532908"/>
            </a:xfrm>
            <a:prstGeom prst="straightConnector1">
              <a:avLst/>
            </a:prstGeom>
            <a:ln w="22225">
              <a:solidFill>
                <a:schemeClr val="tx1"/>
              </a:solidFill>
              <a:prstDash val="dash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直線單箭頭接點 41">
              <a:extLst>
                <a:ext uri="{FF2B5EF4-FFF2-40B4-BE49-F238E27FC236}">
                  <a16:creationId xmlns:a16="http://schemas.microsoft.com/office/drawing/2014/main" id="{7E5D480F-95EB-1242-BCA5-9BF77D138B01}"/>
                </a:ext>
              </a:extLst>
            </p:cNvPr>
            <p:cNvCxnSpPr>
              <a:cxnSpLocks/>
            </p:cNvCxnSpPr>
            <p:nvPr/>
          </p:nvCxnSpPr>
          <p:spPr>
            <a:xfrm>
              <a:off x="8917375" y="2324991"/>
              <a:ext cx="0" cy="3532908"/>
            </a:xfrm>
            <a:prstGeom prst="straightConnector1">
              <a:avLst/>
            </a:prstGeom>
            <a:ln w="22225">
              <a:solidFill>
                <a:schemeClr val="tx1"/>
              </a:solidFill>
              <a:prstDash val="dash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9" name="文字方塊 208">
              <a:extLst>
                <a:ext uri="{FF2B5EF4-FFF2-40B4-BE49-F238E27FC236}">
                  <a16:creationId xmlns:a16="http://schemas.microsoft.com/office/drawing/2014/main" id="{5CB3143A-1D6B-D84F-B960-093FD772EA49}"/>
                </a:ext>
              </a:extLst>
            </p:cNvPr>
            <p:cNvSpPr txBox="1"/>
            <p:nvPr/>
          </p:nvSpPr>
          <p:spPr>
            <a:xfrm>
              <a:off x="3009183" y="2491674"/>
              <a:ext cx="832279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TW" dirty="0"/>
                <a:t>Stage I</a:t>
              </a:r>
              <a:endParaRPr kumimoji="1" lang="zh-TW" altLang="en-US" dirty="0"/>
            </a:p>
          </p:txBody>
        </p:sp>
        <p:sp>
          <p:nvSpPr>
            <p:cNvPr id="210" name="文字方塊 209">
              <a:extLst>
                <a:ext uri="{FF2B5EF4-FFF2-40B4-BE49-F238E27FC236}">
                  <a16:creationId xmlns:a16="http://schemas.microsoft.com/office/drawing/2014/main" id="{57B3552B-5A85-3146-88F5-0A90C9FA54AD}"/>
                </a:ext>
              </a:extLst>
            </p:cNvPr>
            <p:cNvSpPr txBox="1"/>
            <p:nvPr/>
          </p:nvSpPr>
          <p:spPr>
            <a:xfrm>
              <a:off x="6587197" y="2491674"/>
              <a:ext cx="909224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TW" dirty="0"/>
                <a:t>Stage II</a:t>
              </a:r>
              <a:endParaRPr kumimoji="1" lang="zh-TW" altLang="en-US" dirty="0"/>
            </a:p>
          </p:txBody>
        </p:sp>
        <p:sp>
          <p:nvSpPr>
            <p:cNvPr id="211" name="文字方塊 210">
              <a:extLst>
                <a:ext uri="{FF2B5EF4-FFF2-40B4-BE49-F238E27FC236}">
                  <a16:creationId xmlns:a16="http://schemas.microsoft.com/office/drawing/2014/main" id="{4389F56E-A600-3C4B-AF82-6B66E5336DD4}"/>
                </a:ext>
              </a:extLst>
            </p:cNvPr>
            <p:cNvSpPr txBox="1"/>
            <p:nvPr/>
          </p:nvSpPr>
          <p:spPr>
            <a:xfrm>
              <a:off x="9367461" y="2491674"/>
              <a:ext cx="986168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TW" dirty="0"/>
                <a:t>Stage III</a:t>
              </a:r>
              <a:endParaRPr kumimoji="1" lang="zh-TW" altLang="en-US" dirty="0"/>
            </a:p>
          </p:txBody>
        </p:sp>
      </p:grpSp>
      <p:sp>
        <p:nvSpPr>
          <p:cNvPr id="222" name="橢圓 221">
            <a:extLst>
              <a:ext uri="{FF2B5EF4-FFF2-40B4-BE49-F238E27FC236}">
                <a16:creationId xmlns:a16="http://schemas.microsoft.com/office/drawing/2014/main" id="{042F6D8D-8733-FF4D-AB4B-124346AB27F1}"/>
              </a:ext>
            </a:extLst>
          </p:cNvPr>
          <p:cNvSpPr/>
          <p:nvPr/>
        </p:nvSpPr>
        <p:spPr>
          <a:xfrm>
            <a:off x="4084886" y="5772444"/>
            <a:ext cx="503308" cy="503308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24" name="橢圓 223">
            <a:extLst>
              <a:ext uri="{FF2B5EF4-FFF2-40B4-BE49-F238E27FC236}">
                <a16:creationId xmlns:a16="http://schemas.microsoft.com/office/drawing/2014/main" id="{263D21E3-3363-9242-810C-B956B3DE54C2}"/>
              </a:ext>
            </a:extLst>
          </p:cNvPr>
          <p:cNvSpPr/>
          <p:nvPr/>
        </p:nvSpPr>
        <p:spPr>
          <a:xfrm>
            <a:off x="6679594" y="5772444"/>
            <a:ext cx="503308" cy="503308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25" name="文字方塊 224">
            <a:extLst>
              <a:ext uri="{FF2B5EF4-FFF2-40B4-BE49-F238E27FC236}">
                <a16:creationId xmlns:a16="http://schemas.microsoft.com/office/drawing/2014/main" id="{B1A1AD6C-8111-124D-9199-6336E56D757C}"/>
              </a:ext>
            </a:extLst>
          </p:cNvPr>
          <p:cNvSpPr txBox="1"/>
          <p:nvPr/>
        </p:nvSpPr>
        <p:spPr>
          <a:xfrm>
            <a:off x="1402534" y="5839432"/>
            <a:ext cx="1691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solidFill>
                  <a:schemeClr val="accent1"/>
                </a:solidFill>
              </a:rPr>
              <a:t>dummy process</a:t>
            </a:r>
            <a:endParaRPr kumimoji="1" lang="zh-TW" alt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00607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>
</file>

<file path=ppt/theme/theme1.xml><?xml version="1.0" encoding="utf-8"?>
<a:theme xmlns:a="http://schemas.openxmlformats.org/drawingml/2006/main" name="polab">
  <a:themeElements>
    <a:clrScheme name="自訂 2">
      <a:dk1>
        <a:srgbClr val="0F0F0F"/>
      </a:dk1>
      <a:lt1>
        <a:srgbClr val="FFFFFF"/>
      </a:lt1>
      <a:dk2>
        <a:srgbClr val="04617B"/>
      </a:dk2>
      <a:lt2>
        <a:srgbClr val="DBF5F9"/>
      </a:lt2>
      <a:accent1>
        <a:srgbClr val="FF2600"/>
      </a:accent1>
      <a:accent2>
        <a:srgbClr val="0432FF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微軟正黑">
      <a:majorFont>
        <a:latin typeface="Century Gothic"/>
        <a:ea typeface="Microsoft JhengHei"/>
        <a:cs typeface=""/>
      </a:majorFont>
      <a:minorFont>
        <a:latin typeface="Times New Roman"/>
        <a:ea typeface="Microsoft JhengHe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lab" id="{7AF1F9A7-A0AE-45FA-9CA5-0848F78B29DF}" vid="{8C886E89-3EA3-4838-80F4-D7B8E36C9173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polab</Template>
  <TotalTime>31927</TotalTime>
  <Words>1696</Words>
  <Application>Microsoft Macintosh PowerPoint</Application>
  <PresentationFormat>寬螢幕</PresentationFormat>
  <Paragraphs>272</Paragraphs>
  <Slides>20</Slides>
  <Notes>2</Notes>
  <HiddenSlides>1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20</vt:i4>
      </vt:variant>
    </vt:vector>
  </HeadingPairs>
  <TitlesOfParts>
    <vt:vector size="28" baseType="lpstr">
      <vt:lpstr>Microsoft JhengHei</vt:lpstr>
      <vt:lpstr>Arial</vt:lpstr>
      <vt:lpstr>Calibri</vt:lpstr>
      <vt:lpstr>Cambria Math</vt:lpstr>
      <vt:lpstr>Century Gothic</vt:lpstr>
      <vt:lpstr>Times New Roman</vt:lpstr>
      <vt:lpstr>Wingdings</vt:lpstr>
      <vt:lpstr>polab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user</dc:creator>
  <cp:lastModifiedBy>吳延東</cp:lastModifiedBy>
  <cp:revision>178</cp:revision>
  <dcterms:created xsi:type="dcterms:W3CDTF">2021-04-25T03:52:03Z</dcterms:created>
  <dcterms:modified xsi:type="dcterms:W3CDTF">2021-06-24T19:46:06Z</dcterms:modified>
</cp:coreProperties>
</file>